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Georgia" panose="02040502050405020303" pitchFamily="18" charset="0"/>
      <p:regular r:id="rId57"/>
      <p:bold r:id="rId58"/>
      <p:italic r:id="rId59"/>
      <p:boldItalic r:id="rId60"/>
    </p:embeddedFont>
    <p:embeddedFont>
      <p:font typeface="Proxima Nova" panose="020B0604020202020204" charset="0"/>
      <p:regular r:id="rId61"/>
      <p:bold r:id="rId62"/>
      <p:italic r:id="rId63"/>
      <p:boldItalic r:id="rId64"/>
    </p:embeddedFont>
    <p:embeddedFont>
      <p:font typeface="Proxima Nova Extrabold" panose="020B0604020202020204" charset="0"/>
      <p:bold r:id="rId65"/>
    </p:embeddedFont>
    <p:embeddedFont>
      <p:font typeface="Proxima Nova Semibold" panose="020B0604020202020204" charset="0"/>
      <p:regular r:id="rId66"/>
      <p:bold r:id="rId67"/>
      <p:boldItalic r:id="rId68"/>
    </p:embeddedFont>
    <p:embeddedFont>
      <p:font typeface="Raleway Medium" pitchFamily="2"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jdWXXynVk13GISA5hZd86ynYDYW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8B1BF9-BFA1-4376-B5C3-6E0D1EAFB9C3}">
  <a:tblStyle styleId="{208B1BF9-BFA1-4376-B5C3-6E0D1EAFB9C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customschemas.google.com/relationships/presentationmetadata" Target="meta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bcac2bf53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2bcac2bf53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93bd87428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a:solidFill>
                <a:srgbClr val="373636"/>
              </a:solidFill>
            </a:endParaRPr>
          </a:p>
        </p:txBody>
      </p:sp>
      <p:sp>
        <p:nvSpPr>
          <p:cNvPr id="341" name="Google Shape;341;g1293bd8742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93bd8742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293bd87428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29f4cbd98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129f4cbd98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293bd8742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1293bd87428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293bd87428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1293bd87428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293bd87428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293bd87428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293bd87428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1293bd87428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293bd87428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g1293bd87428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293bd87428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1293bd87428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236" name="Google Shape;2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2bcac2bf53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20" name="Google Shape;520;g12bcac2bf5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9c5d1c9e7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528" name="Google Shape;528;gf9c5d1c9e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220a67656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4" name="Google Shape;534;g1220a67656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21e5beef3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551" name="Google Shape;551;g121e5beef3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fa15db3b28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5" name="Google Shape;565;gfa15db3b28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a15db3b2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75" name="Google Shape;575;gfa15db3b2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2bcac2bf5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Immutable object: </a:t>
            </a:r>
            <a:r>
              <a:rPr lang="en-GB" sz="1050">
                <a:solidFill>
                  <a:srgbClr val="3C4043"/>
                </a:solidFill>
                <a:highlight>
                  <a:srgbClr val="FFFFFF"/>
                </a:highlight>
                <a:latin typeface="Roboto"/>
                <a:ea typeface="Roboto"/>
                <a:cs typeface="Roboto"/>
                <a:sym typeface="Roboto"/>
              </a:rPr>
              <a:t>Objecten die niet kunnen wijzigen. Vb op een observatie kan niet worden teruggekomen/temperatuur... . De tijd zorgt ervoor dat je niet kan terugkomen op een bepaalde versie/toestand. </a:t>
            </a:r>
            <a:endParaRPr>
              <a:solidFill>
                <a:schemeClr val="dk1"/>
              </a:solidFill>
            </a:endParaRPr>
          </a:p>
          <a:p>
            <a:pPr marL="0" lvl="0" indent="0" algn="l" rtl="0">
              <a:spcBef>
                <a:spcPts val="0"/>
              </a:spcBef>
              <a:spcAft>
                <a:spcPts val="0"/>
              </a:spcAft>
              <a:buNone/>
            </a:pPr>
            <a:r>
              <a:rPr lang="en-GB" sz="1050">
                <a:solidFill>
                  <a:srgbClr val="3C4043"/>
                </a:solidFill>
                <a:highlight>
                  <a:srgbClr val="FFFFFF"/>
                </a:highlight>
                <a:latin typeface="Roboto"/>
                <a:ea typeface="Roboto"/>
                <a:cs typeface="Roboto"/>
                <a:sym typeface="Roboto"/>
              </a:rPr>
              <a:t>Terugkomen op data uit het verleden is not done. Wijzigingen zorgen voor een nieuwe versie.</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50">
                <a:solidFill>
                  <a:srgbClr val="3C4043"/>
                </a:solidFill>
                <a:highlight>
                  <a:srgbClr val="FFFFFF"/>
                </a:highlight>
                <a:latin typeface="Roboto"/>
                <a:ea typeface="Roboto"/>
                <a:cs typeface="Roboto"/>
                <a:sym typeface="Roboto"/>
              </a:rPr>
              <a:t>Tree --&gt; niets over evenstreams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GB" sz="1050">
                <a:solidFill>
                  <a:srgbClr val="3C4043"/>
                </a:solidFill>
                <a:highlight>
                  <a:srgbClr val="FFFFFF"/>
                </a:highlight>
                <a:latin typeface="Roboto"/>
                <a:ea typeface="Roboto"/>
                <a:cs typeface="Roboto"/>
                <a:sym typeface="Roboto"/>
              </a:rPr>
              <a:t>OSLO --&gt; toevoeging van snapshots en metadata</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GB" sz="1050">
                <a:solidFill>
                  <a:srgbClr val="3C4043"/>
                </a:solidFill>
                <a:highlight>
                  <a:srgbClr val="FFFFFF"/>
                </a:highlight>
                <a:latin typeface="Roboto"/>
                <a:ea typeface="Roboto"/>
                <a:cs typeface="Roboto"/>
                <a:sym typeface="Roboto"/>
              </a:rPr>
              <a:t>Usage: Data lokaal cachen en inschrijven op de eventstream; up to date houden.</a:t>
            </a:r>
            <a:endParaRPr sz="1050">
              <a:solidFill>
                <a:srgbClr val="3C4043"/>
              </a:solidFill>
              <a:highlight>
                <a:srgbClr val="FFFFFF"/>
              </a:highlight>
              <a:latin typeface="Roboto"/>
              <a:ea typeface="Roboto"/>
              <a:cs typeface="Roboto"/>
              <a:sym typeface="Roboto"/>
            </a:endParaRPr>
          </a:p>
        </p:txBody>
      </p:sp>
      <p:sp>
        <p:nvSpPr>
          <p:cNvPr id="583" name="Google Shape;583;g12bcac2bf53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2bcac2bf53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12bcac2bf53_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2bcac2bf53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3C4043"/>
                </a:solidFill>
                <a:highlight>
                  <a:srgbClr val="FFFFFF"/>
                </a:highlight>
                <a:latin typeface="Roboto"/>
                <a:ea typeface="Roboto"/>
                <a:cs typeface="Roboto"/>
                <a:sym typeface="Roboto"/>
              </a:rPr>
              <a:t>Uri's zitten meegenomen in @context wat hierin niet uitgemodelleerd is. Vb bij @typeUri's zitten meegenomen in @context wat hierin niet uitgemodelleerd is. Vb bij @type</a:t>
            </a:r>
            <a:endParaRPr b="1"/>
          </a:p>
        </p:txBody>
      </p:sp>
      <p:sp>
        <p:nvSpPr>
          <p:cNvPr id="604" name="Google Shape;604;g12bcac2bf53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bcac2bf53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12bcac2bf53_2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52e6298a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256" name="Google Shape;256;g1252e6298a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2bcac2bf53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12bcac2bf53_2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2bcac2bf53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12bcac2bf53_2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2bcac2bf53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g12bcac2bf53_2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28fa86d743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Mobiliteitsservices…</a:t>
            </a:r>
            <a:endParaRPr>
              <a:solidFill>
                <a:srgbClr val="373636"/>
              </a:solidFill>
            </a:endParaRPr>
          </a:p>
          <a:p>
            <a:pPr marL="0" lvl="0" indent="0" algn="l" rtl="0">
              <a:lnSpc>
                <a:spcPct val="100000"/>
              </a:lnSpc>
              <a:spcBef>
                <a:spcPts val="0"/>
              </a:spcBef>
              <a:spcAft>
                <a:spcPts val="0"/>
              </a:spcAft>
              <a:buClr>
                <a:schemeClr val="dk1"/>
              </a:buClr>
              <a:buSzPts val="1100"/>
              <a:buFont typeface="Arial"/>
              <a:buNone/>
            </a:pPr>
            <a:r>
              <a:rPr lang="en-GB">
                <a:solidFill>
                  <a:srgbClr val="373636"/>
                </a:solidFill>
              </a:rPr>
              <a:t>Welk type van resources…</a:t>
            </a:r>
            <a:endParaRPr>
              <a:solidFill>
                <a:srgbClr val="373636"/>
              </a:solidFill>
            </a:endParaRPr>
          </a:p>
        </p:txBody>
      </p:sp>
      <p:sp>
        <p:nvSpPr>
          <p:cNvPr id="683" name="Google Shape;683;g128fa86d74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2bcac2bf53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00" name="Google Shape;700;g12bcac2bf53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28fa86d743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11" name="Google Shape;711;g128fa86d743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28fa86d743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26" name="Google Shape;726;g128fa86d743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2bcac2bf53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38" name="Google Shape;738;g12bcac2bf53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28fa86d743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50" name="Google Shape;750;g128fa86d74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28fa86d743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65" name="Google Shape;765;g128fa86d743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298eb8b9dc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74" name="Google Shape;774;g1298eb8b9d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28fa86d743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90" name="Google Shape;790;g128fa86d743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fa15db3b2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98" name="Google Shape;798;gfa15db3b2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bcac2bf53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08" name="Google Shape;808;g12bcac2bf53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7" name="Google Shape;817;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7" name="Google Shape;827;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4" name="Google Shape;854;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1c4a561e1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87" name="Google Shape;887;g11c4a561e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4" name="Google Shape;894;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fa15db3b28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906" name="Google Shape;906;gfa15db3b2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76" name="Google Shape;2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98eb8b9dc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82" name="Google Shape;282;g1298eb8b9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298eb8b9dc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298eb8b9d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bcac2bf5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12bcac2bf53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bcac2bf53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bcac2bf53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4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4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60"/>
        <p:cNvGrpSpPr/>
        <p:nvPr/>
      </p:nvGrpSpPr>
      <p:grpSpPr>
        <a:xfrm>
          <a:off x="0" y="0"/>
          <a:ext cx="0" cy="0"/>
          <a:chOff x="0" y="0"/>
          <a:chExt cx="0" cy="0"/>
        </a:xfrm>
      </p:grpSpPr>
      <p:sp>
        <p:nvSpPr>
          <p:cNvPr id="61" name="Google Shape;61;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1"/>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63" name="Google Shape;63;p51"/>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64"/>
        <p:cNvGrpSpPr/>
        <p:nvPr/>
      </p:nvGrpSpPr>
      <p:grpSpPr>
        <a:xfrm>
          <a:off x="0" y="0"/>
          <a:ext cx="0" cy="0"/>
          <a:chOff x="0" y="0"/>
          <a:chExt cx="0" cy="0"/>
        </a:xfrm>
      </p:grpSpPr>
      <p:pic>
        <p:nvPicPr>
          <p:cNvPr id="65" name="Google Shape;65;p52"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66" name="Google Shape;66;p52"/>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2"/>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5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69"/>
        <p:cNvGrpSpPr/>
        <p:nvPr/>
      </p:nvGrpSpPr>
      <p:grpSpPr>
        <a:xfrm>
          <a:off x="0" y="0"/>
          <a:ext cx="0" cy="0"/>
          <a:chOff x="0" y="0"/>
          <a:chExt cx="0" cy="0"/>
        </a:xfrm>
      </p:grpSpPr>
      <p:pic>
        <p:nvPicPr>
          <p:cNvPr id="70" name="Google Shape;70;p53"/>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71" name="Google Shape;71;p5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2" name="Google Shape;72;p5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3" name="Google Shape;73;p5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4" name="Google Shape;74;p5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5" name="Google Shape;75;p53"/>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53"/>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p53"/>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8" name="Google Shape;78;p53"/>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79" name="Google Shape;79;p5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0" name="Google Shape;80;p53"/>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81"/>
        <p:cNvGrpSpPr/>
        <p:nvPr/>
      </p:nvGrpSpPr>
      <p:grpSpPr>
        <a:xfrm>
          <a:off x="0" y="0"/>
          <a:ext cx="0" cy="0"/>
          <a:chOff x="0" y="0"/>
          <a:chExt cx="0" cy="0"/>
        </a:xfrm>
      </p:grpSpPr>
      <p:sp>
        <p:nvSpPr>
          <p:cNvPr id="82" name="Google Shape;82;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83" name="Google Shape;83;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4" name="Google Shape;84;p5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5" name="Google Shape;85;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86" name="Google Shape;86;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87"/>
        <p:cNvGrpSpPr/>
        <p:nvPr/>
      </p:nvGrpSpPr>
      <p:grpSpPr>
        <a:xfrm>
          <a:off x="0" y="0"/>
          <a:ext cx="0" cy="0"/>
          <a:chOff x="0" y="0"/>
          <a:chExt cx="0" cy="0"/>
        </a:xfrm>
      </p:grpSpPr>
      <p:sp>
        <p:nvSpPr>
          <p:cNvPr id="88" name="Google Shape;88;p5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0" name="Google Shape;90;p5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91"/>
        <p:cNvGrpSpPr/>
        <p:nvPr/>
      </p:nvGrpSpPr>
      <p:grpSpPr>
        <a:xfrm>
          <a:off x="0" y="0"/>
          <a:ext cx="0" cy="0"/>
          <a:chOff x="0" y="0"/>
          <a:chExt cx="0" cy="0"/>
        </a:xfrm>
      </p:grpSpPr>
      <p:sp>
        <p:nvSpPr>
          <p:cNvPr id="92" name="Google Shape;92;p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93" name="Google Shape;93;p5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94" name="Google Shape;94;p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95" name="Google Shape;95;p5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6" name="Google Shape;96;p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7" name="Google Shape;97;p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98"/>
        <p:cNvGrpSpPr/>
        <p:nvPr/>
      </p:nvGrpSpPr>
      <p:grpSpPr>
        <a:xfrm>
          <a:off x="0" y="0"/>
          <a:ext cx="0" cy="0"/>
          <a:chOff x="0" y="0"/>
          <a:chExt cx="0" cy="0"/>
        </a:xfrm>
      </p:grpSpPr>
      <p:sp>
        <p:nvSpPr>
          <p:cNvPr id="99" name="Google Shape;99;p5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0" name="Google Shape;100;p5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01" name="Google Shape;101;p5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02" name="Google Shape;102;p5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3" name="Google Shape;103;p5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04" name="Google Shape;104;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05"/>
        <p:cNvGrpSpPr/>
        <p:nvPr/>
      </p:nvGrpSpPr>
      <p:grpSpPr>
        <a:xfrm>
          <a:off x="0" y="0"/>
          <a:ext cx="0" cy="0"/>
          <a:chOff x="0" y="0"/>
          <a:chExt cx="0" cy="0"/>
        </a:xfrm>
      </p:grpSpPr>
      <p:pic>
        <p:nvPicPr>
          <p:cNvPr id="106" name="Google Shape;106;p5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07" name="Google Shape;107;p5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8" name="Google Shape;108;p5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09" name="Google Shape;109;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10"/>
        <p:cNvGrpSpPr/>
        <p:nvPr/>
      </p:nvGrpSpPr>
      <p:grpSpPr>
        <a:xfrm>
          <a:off x="0" y="0"/>
          <a:ext cx="0" cy="0"/>
          <a:chOff x="0" y="0"/>
          <a:chExt cx="0" cy="0"/>
        </a:xfrm>
      </p:grpSpPr>
      <p:pic>
        <p:nvPicPr>
          <p:cNvPr id="111" name="Google Shape;111;p5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12" name="Google Shape;112;p5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13" name="Google Shape;113;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p5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5" name="Google Shape;115;p5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16" name="Google Shape;116;p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17"/>
        <p:cNvGrpSpPr/>
        <p:nvPr/>
      </p:nvGrpSpPr>
      <p:grpSpPr>
        <a:xfrm>
          <a:off x="0" y="0"/>
          <a:ext cx="0" cy="0"/>
          <a:chOff x="0" y="0"/>
          <a:chExt cx="0" cy="0"/>
        </a:xfrm>
      </p:grpSpPr>
      <p:sp>
        <p:nvSpPr>
          <p:cNvPr id="118" name="Google Shape;118;p6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6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6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6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22" name="Google Shape;122;p6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23"/>
        <p:cNvGrpSpPr/>
        <p:nvPr/>
      </p:nvGrpSpPr>
      <p:grpSpPr>
        <a:xfrm>
          <a:off x="0" y="0"/>
          <a:ext cx="0" cy="0"/>
          <a:chOff x="0" y="0"/>
          <a:chExt cx="0" cy="0"/>
        </a:xfrm>
      </p:grpSpPr>
      <p:sp>
        <p:nvSpPr>
          <p:cNvPr id="124" name="Google Shape;124;p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25" name="Google Shape;125;p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8" name="Google Shape;128;p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29" name="Google Shape;129;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30"/>
        <p:cNvGrpSpPr/>
        <p:nvPr/>
      </p:nvGrpSpPr>
      <p:grpSpPr>
        <a:xfrm>
          <a:off x="0" y="0"/>
          <a:ext cx="0" cy="0"/>
          <a:chOff x="0" y="0"/>
          <a:chExt cx="0" cy="0"/>
        </a:xfrm>
      </p:grpSpPr>
      <p:sp>
        <p:nvSpPr>
          <p:cNvPr id="131" name="Google Shape;131;p6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32" name="Google Shape;132;p62"/>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33" name="Google Shape;133;p62"/>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34"/>
        <p:cNvGrpSpPr/>
        <p:nvPr/>
      </p:nvGrpSpPr>
      <p:grpSpPr>
        <a:xfrm>
          <a:off x="0" y="0"/>
          <a:ext cx="0" cy="0"/>
          <a:chOff x="0" y="0"/>
          <a:chExt cx="0" cy="0"/>
        </a:xfrm>
      </p:grpSpPr>
      <p:pic>
        <p:nvPicPr>
          <p:cNvPr id="135" name="Google Shape;135;p63"/>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36" name="Google Shape;136;p63"/>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37" name="Google Shape;137;p63"/>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38" name="Google Shape;138;p63"/>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139" name="Google Shape;139;p63"/>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0" name="Google Shape;140;p63"/>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41" name="Google Shape;141;p63"/>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48"/>
        <p:cNvGrpSpPr/>
        <p:nvPr/>
      </p:nvGrpSpPr>
      <p:grpSpPr>
        <a:xfrm>
          <a:off x="0" y="0"/>
          <a:ext cx="0" cy="0"/>
          <a:chOff x="0" y="0"/>
          <a:chExt cx="0" cy="0"/>
        </a:xfrm>
      </p:grpSpPr>
      <p:sp>
        <p:nvSpPr>
          <p:cNvPr id="149" name="Google Shape;149;g12bcac2bf53_2_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50" name="Google Shape;150;g12bcac2bf53_2_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51" name="Google Shape;151;g12bcac2bf53_2_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2" name="Google Shape;152;g12bcac2bf53_2_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53" name="Google Shape;153;g12bcac2bf53_2_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54"/>
        <p:cNvGrpSpPr/>
        <p:nvPr/>
      </p:nvGrpSpPr>
      <p:grpSpPr>
        <a:xfrm>
          <a:off x="0" y="0"/>
          <a:ext cx="0" cy="0"/>
          <a:chOff x="0" y="0"/>
          <a:chExt cx="0" cy="0"/>
        </a:xfrm>
      </p:grpSpPr>
      <p:sp>
        <p:nvSpPr>
          <p:cNvPr id="155" name="Google Shape;155;g12bcac2bf53_2_1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56" name="Google Shape;156;g12bcac2bf53_2_1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57"/>
        <p:cNvGrpSpPr/>
        <p:nvPr/>
      </p:nvGrpSpPr>
      <p:grpSpPr>
        <a:xfrm>
          <a:off x="0" y="0"/>
          <a:ext cx="0" cy="0"/>
          <a:chOff x="0" y="0"/>
          <a:chExt cx="0" cy="0"/>
        </a:xfrm>
      </p:grpSpPr>
      <p:sp>
        <p:nvSpPr>
          <p:cNvPr id="158" name="Google Shape;158;g12bcac2bf53_2_1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g12bcac2bf53_2_1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60" name="Google Shape;160;g12bcac2bf53_2_1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61"/>
        <p:cNvGrpSpPr/>
        <p:nvPr/>
      </p:nvGrpSpPr>
      <p:grpSpPr>
        <a:xfrm>
          <a:off x="0" y="0"/>
          <a:ext cx="0" cy="0"/>
          <a:chOff x="0" y="0"/>
          <a:chExt cx="0" cy="0"/>
        </a:xfrm>
      </p:grpSpPr>
      <p:pic>
        <p:nvPicPr>
          <p:cNvPr id="162" name="Google Shape;162;g12bcac2bf53_2_19"/>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163" name="Google Shape;163;g12bcac2bf53_2_19"/>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64" name="Google Shape;164;g12bcac2bf53_2_19"/>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65"/>
        <p:cNvGrpSpPr/>
        <p:nvPr/>
      </p:nvGrpSpPr>
      <p:grpSpPr>
        <a:xfrm>
          <a:off x="0" y="0"/>
          <a:ext cx="0" cy="0"/>
          <a:chOff x="0" y="0"/>
          <a:chExt cx="0" cy="0"/>
        </a:xfrm>
      </p:grpSpPr>
      <p:sp>
        <p:nvSpPr>
          <p:cNvPr id="166" name="Google Shape;166;g12bcac2bf53_2_2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67" name="Google Shape;167;g12bcac2bf53_2_23"/>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68" name="Google Shape;168;g12bcac2bf53_2_23"/>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69" name="Google Shape;169;g12bcac2bf53_2_23"/>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70" name="Google Shape;170;g12bcac2bf53_2_23"/>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71" name="Google Shape;171;g12bcac2bf53_2_2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72"/>
        <p:cNvGrpSpPr/>
        <p:nvPr/>
      </p:nvGrpSpPr>
      <p:grpSpPr>
        <a:xfrm>
          <a:off x="0" y="0"/>
          <a:ext cx="0" cy="0"/>
          <a:chOff x="0" y="0"/>
          <a:chExt cx="0" cy="0"/>
        </a:xfrm>
      </p:grpSpPr>
      <p:pic>
        <p:nvPicPr>
          <p:cNvPr id="173" name="Google Shape;173;g12bcac2bf53_2_30"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74" name="Google Shape;174;g12bcac2bf53_2_30"/>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5" name="Google Shape;175;g12bcac2bf53_2_30"/>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76" name="Google Shape;176;g12bcac2bf53_2_3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77"/>
        <p:cNvGrpSpPr/>
        <p:nvPr/>
      </p:nvGrpSpPr>
      <p:grpSpPr>
        <a:xfrm>
          <a:off x="0" y="0"/>
          <a:ext cx="0" cy="0"/>
          <a:chOff x="0" y="0"/>
          <a:chExt cx="0" cy="0"/>
        </a:xfrm>
      </p:grpSpPr>
      <p:pic>
        <p:nvPicPr>
          <p:cNvPr id="178" name="Google Shape;178;g12bcac2bf53_2_35"/>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79" name="Google Shape;179;g12bcac2bf53_2_3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80" name="Google Shape;180;g12bcac2bf53_2_3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1" name="Google Shape;181;g12bcac2bf53_2_35"/>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82" name="Google Shape;182;g12bcac2bf53_2_35"/>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83" name="Google Shape;183;g12bcac2bf53_2_3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84"/>
        <p:cNvGrpSpPr/>
        <p:nvPr/>
      </p:nvGrpSpPr>
      <p:grpSpPr>
        <a:xfrm>
          <a:off x="0" y="0"/>
          <a:ext cx="0" cy="0"/>
          <a:chOff x="0" y="0"/>
          <a:chExt cx="0" cy="0"/>
        </a:xfrm>
      </p:grpSpPr>
      <p:sp>
        <p:nvSpPr>
          <p:cNvPr id="185" name="Google Shape;185;g12bcac2bf53_2_4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g12bcac2bf53_2_42"/>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g12bcac2bf53_2_42"/>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g12bcac2bf53_2_42"/>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89" name="Google Shape;189;g12bcac2bf53_2_42"/>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90"/>
        <p:cNvGrpSpPr/>
        <p:nvPr/>
      </p:nvGrpSpPr>
      <p:grpSpPr>
        <a:xfrm>
          <a:off x="0" y="0"/>
          <a:ext cx="0" cy="0"/>
          <a:chOff x="0" y="0"/>
          <a:chExt cx="0" cy="0"/>
        </a:xfrm>
      </p:grpSpPr>
      <p:sp>
        <p:nvSpPr>
          <p:cNvPr id="191" name="Google Shape;191;g12bcac2bf53_2_48"/>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92" name="Google Shape;192;g12bcac2bf53_2_48"/>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g12bcac2bf53_2_48"/>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g12bcac2bf53_2_48"/>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5" name="Google Shape;195;g12bcac2bf53_2_48"/>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96" name="Google Shape;196;g12bcac2bf53_2_4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97"/>
        <p:cNvGrpSpPr/>
        <p:nvPr/>
      </p:nvGrpSpPr>
      <p:grpSpPr>
        <a:xfrm>
          <a:off x="0" y="0"/>
          <a:ext cx="0" cy="0"/>
          <a:chOff x="0" y="0"/>
          <a:chExt cx="0" cy="0"/>
        </a:xfrm>
      </p:grpSpPr>
      <p:sp>
        <p:nvSpPr>
          <p:cNvPr id="198" name="Google Shape;198;g12bcac2bf53_2_55"/>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99" name="Google Shape;199;g12bcac2bf53_2_55"/>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0"/>
        <p:cNvGrpSpPr/>
        <p:nvPr/>
      </p:nvGrpSpPr>
      <p:grpSpPr>
        <a:xfrm>
          <a:off x="0" y="0"/>
          <a:ext cx="0" cy="0"/>
          <a:chOff x="0" y="0"/>
          <a:chExt cx="0" cy="0"/>
        </a:xfrm>
      </p:grpSpPr>
      <p:sp>
        <p:nvSpPr>
          <p:cNvPr id="201" name="Google Shape;201;g12bcac2bf53_2_58"/>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02" name="Google Shape;202;g12bcac2bf53_2_58"/>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203" name="Google Shape;203;g12bcac2bf53_2_58"/>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204"/>
        <p:cNvGrpSpPr/>
        <p:nvPr/>
      </p:nvGrpSpPr>
      <p:grpSpPr>
        <a:xfrm>
          <a:off x="0" y="0"/>
          <a:ext cx="0" cy="0"/>
          <a:chOff x="0" y="0"/>
          <a:chExt cx="0" cy="0"/>
        </a:xfrm>
      </p:grpSpPr>
      <p:sp>
        <p:nvSpPr>
          <p:cNvPr id="205" name="Google Shape;205;g12bcac2bf53_2_62"/>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06" name="Google Shape;206;g12bcac2bf53_2_62"/>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7" name="Google Shape;207;g12bcac2bf53_2_6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208"/>
        <p:cNvGrpSpPr/>
        <p:nvPr/>
      </p:nvGrpSpPr>
      <p:grpSpPr>
        <a:xfrm>
          <a:off x="0" y="0"/>
          <a:ext cx="0" cy="0"/>
          <a:chOff x="0" y="0"/>
          <a:chExt cx="0" cy="0"/>
        </a:xfrm>
      </p:grpSpPr>
      <p:sp>
        <p:nvSpPr>
          <p:cNvPr id="209" name="Google Shape;209;g12bcac2bf53_2_66"/>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g12bcac2bf53_2_66"/>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211" name="Google Shape;211;g12bcac2bf53_2_66"/>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212" name="Google Shape;212;g12bcac2bf53_2_66"/>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12bcac2bf53_2_66"/>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12bcac2bf53_2_66"/>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215"/>
        <p:cNvGrpSpPr/>
        <p:nvPr/>
      </p:nvGrpSpPr>
      <p:grpSpPr>
        <a:xfrm>
          <a:off x="0" y="0"/>
          <a:ext cx="0" cy="0"/>
          <a:chOff x="0" y="0"/>
          <a:chExt cx="0" cy="0"/>
        </a:xfrm>
      </p:grpSpPr>
      <p:sp>
        <p:nvSpPr>
          <p:cNvPr id="216" name="Google Shape;216;g12bcac2bf53_2_73"/>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217" name="Google Shape;217;g12bcac2bf53_2_73"/>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218" name="Google Shape;218;g12bcac2bf53_2_73"/>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219" name="Google Shape;219;g12bcac2bf53_2_73">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220" name="Google Shape;220;g12bcac2bf53_2_73"/>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43"/>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26" name="Google Shape;26;p43"/>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7" name="Google Shape;27;p43"/>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28"/>
        <p:cNvGrpSpPr/>
        <p:nvPr/>
      </p:nvGrpSpPr>
      <p:grpSpPr>
        <a:xfrm>
          <a:off x="0" y="0"/>
          <a:ext cx="0" cy="0"/>
          <a:chOff x="0" y="0"/>
          <a:chExt cx="0" cy="0"/>
        </a:xfrm>
      </p:grpSpPr>
      <p:sp>
        <p:nvSpPr>
          <p:cNvPr id="29" name="Google Shape;29;p4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 name="Google Shape;30;p4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1" name="Google Shape;31;p4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32"/>
        <p:cNvGrpSpPr/>
        <p:nvPr/>
      </p:nvGrpSpPr>
      <p:grpSpPr>
        <a:xfrm>
          <a:off x="0" y="0"/>
          <a:ext cx="0" cy="0"/>
          <a:chOff x="0" y="0"/>
          <a:chExt cx="0" cy="0"/>
        </a:xfrm>
      </p:grpSpPr>
      <p:pic>
        <p:nvPicPr>
          <p:cNvPr id="33" name="Google Shape;33;p47"/>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34" name="Google Shape;34;p47"/>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47"/>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 name="Google Shape;36;p47"/>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37"/>
        <p:cNvGrpSpPr/>
        <p:nvPr/>
      </p:nvGrpSpPr>
      <p:grpSpPr>
        <a:xfrm>
          <a:off x="0" y="0"/>
          <a:ext cx="0" cy="0"/>
          <a:chOff x="0" y="0"/>
          <a:chExt cx="0" cy="0"/>
        </a:xfrm>
      </p:grpSpPr>
      <p:pic>
        <p:nvPicPr>
          <p:cNvPr id="38" name="Google Shape;38;p48"/>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39" name="Google Shape;39;p48"/>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40"/>
        <p:cNvGrpSpPr/>
        <p:nvPr/>
      </p:nvGrpSpPr>
      <p:grpSpPr>
        <a:xfrm>
          <a:off x="0" y="0"/>
          <a:ext cx="0" cy="0"/>
          <a:chOff x="0" y="0"/>
          <a:chExt cx="0" cy="0"/>
        </a:xfrm>
      </p:grpSpPr>
      <p:pic>
        <p:nvPicPr>
          <p:cNvPr id="41" name="Google Shape;41;p49"/>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42" name="Google Shape;42;p49"/>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3" name="Google Shape;43;p49"/>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4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 name="Google Shape;45;p49"/>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6" name="Google Shape;46;p49"/>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7" name="Google Shape;47;p49"/>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48" name="Google Shape;48;p49"/>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9" name="Google Shape;49;p49"/>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50"/>
        <p:cNvGrpSpPr/>
        <p:nvPr/>
      </p:nvGrpSpPr>
      <p:grpSpPr>
        <a:xfrm>
          <a:off x="0" y="0"/>
          <a:ext cx="0" cy="0"/>
          <a:chOff x="0" y="0"/>
          <a:chExt cx="0" cy="0"/>
        </a:xfrm>
      </p:grpSpPr>
      <p:sp>
        <p:nvSpPr>
          <p:cNvPr id="51" name="Google Shape;51;p50"/>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2" name="Google Shape;52;p50"/>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3" name="Google Shape;53;p50"/>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4" name="Google Shape;54;p50"/>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5" name="Google Shape;55;p50"/>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 name="Google Shape;56;p50"/>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7" name="Google Shape;57;p50"/>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8" name="Google Shape;58;p50"/>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59" name="Google Shape;59;p50"/>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g12bcac2bf53_2_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44" name="Google Shape;144;g12bcac2bf53_2_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45" name="Google Shape;145;g12bcac2bf53_2_0"/>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6" name="Google Shape;146;g12bcac2bf53_2_0"/>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7" name="Google Shape;147;g12bcac2bf53_2_0"/>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data.vlaanderen.be/standaarden/kandidaat-standaard/applicatieprofielen-mobiliteit-dienstregeling-en-planning.html" TargetMode="External"/><Relationship Id="rId3" Type="http://schemas.openxmlformats.org/officeDocument/2006/relationships/hyperlink" Target="https://data.vlaanderen.be/standaarden/kandidaat-standaard/vocabularia-en-applicatieprofielen-hoppinpunten.html" TargetMode="External"/><Relationship Id="rId7" Type="http://schemas.openxmlformats.org/officeDocument/2006/relationships/hyperlink" Target="https://data.vlaanderen.be/standaarden/erkende-standaard/applicatieprofiel-mobiliteit-trips-en-aanbod.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url.eu/doc/applicationprofile/netex-belgium/stopplaces-ap/" TargetMode="External"/><Relationship Id="rId5" Type="http://schemas.openxmlformats.org/officeDocument/2006/relationships/hyperlink" Target="https://www.mobivoc.org/" TargetMode="External"/><Relationship Id="rId4" Type="http://schemas.openxmlformats.org/officeDocument/2006/relationships/hyperlink" Target="https://inspire.ec.europa.eu/theme/tn" TargetMode="External"/><Relationship Id="rId9" Type="http://schemas.openxmlformats.org/officeDocument/2006/relationships/hyperlink" Target="https://data.vlaanderen.be/standaarden/erkende-standaard/applicatieprofiel-openbaar-domein.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ata.vlaanderen.be/standaarden/standaard-in-ontwikkeling/vocabularia-en-applicatieprofielen-ldes.html"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hyperlink" Target="https://treecg.github.io/specification/" TargetMode="External"/><Relationship Id="rId4" Type="http://schemas.openxmlformats.org/officeDocument/2006/relationships/hyperlink" Target="https://semiceu.github.io/LinkedDataEventStream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hyperlink" Target="https://data.vlaanderen.be/doc/applicatieprofiel/generiek-basis/" TargetMode="External"/><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hyperlink" Target="https://www.w3.org/TR/prov-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data.velopark.be/openvelopark/vocabular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ata.velopark.be/openvelopark/vocabulary"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hyperlink" Target="https://app.mural.co/t/beadvtc7549/m/beadvtc7549/1652689160284/f37095a1b94715bf99192791fb3fa6426d849096?sender=u5c604291188f22fd7c349631" TargetMode="Externa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Informatievlaanderen/OSLOthema-passengerTransportHubs"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Informatievlaanderen/OSLOthema-passengerTransportHubs" TargetMode="External"/><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mailto:arne.scheldeman@vlaanderen.be" TargetMode="External"/><Relationship Id="rId5" Type="http://schemas.openxmlformats.org/officeDocument/2006/relationships/hyperlink" Target="mailto:laurens.vercauteren@vlaanderen.be" TargetMode="External"/><Relationship Id="rId4" Type="http://schemas.openxmlformats.org/officeDocument/2006/relationships/hyperlink" Target="mailto:digitaal.vlaanderen@kb.vlaanderen.b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hyperlink" Target="https://app.mural.co/t/beadvtc7549/m/beadvtc7549/1652689160284/f37095a1b94715bf99192791fb3fa6426d849096?sender=u5c604291188f22fd7c34963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1"/>
          <p:cNvPicPr preferRelativeResize="0"/>
          <p:nvPr/>
        </p:nvPicPr>
        <p:blipFill rotWithShape="1">
          <a:blip r:embed="rId3">
            <a:alphaModFix/>
          </a:blip>
          <a:srcRect l="14797" r="35209"/>
          <a:stretch/>
        </p:blipFill>
        <p:spPr>
          <a:xfrm>
            <a:off x="5272425" y="-6475"/>
            <a:ext cx="3871575" cy="5143499"/>
          </a:xfrm>
          <a:prstGeom prst="rect">
            <a:avLst/>
          </a:prstGeom>
          <a:noFill/>
          <a:ln>
            <a:noFill/>
          </a:ln>
        </p:spPr>
      </p:pic>
      <p:grpSp>
        <p:nvGrpSpPr>
          <p:cNvPr id="226" name="Google Shape;226;p1"/>
          <p:cNvGrpSpPr/>
          <p:nvPr/>
        </p:nvGrpSpPr>
        <p:grpSpPr>
          <a:xfrm>
            <a:off x="0" y="-6475"/>
            <a:ext cx="6651458" cy="5143501"/>
            <a:chOff x="0" y="0"/>
            <a:chExt cx="8134350" cy="6858001"/>
          </a:xfrm>
        </p:grpSpPr>
        <p:sp>
          <p:nvSpPr>
            <p:cNvPr id="227" name="Google Shape;227;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28" name="Google Shape;228;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229" name="Google Shape;229;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85000"/>
          </a:bodyPr>
          <a:lstStyle/>
          <a:p>
            <a:pPr marL="0" marR="0" lvl="0" indent="0" algn="l" rtl="0">
              <a:lnSpc>
                <a:spcPct val="158343"/>
              </a:lnSpc>
              <a:spcBef>
                <a:spcPts val="0"/>
              </a:spcBef>
              <a:spcAft>
                <a:spcPts val="0"/>
              </a:spcAft>
              <a:buClr>
                <a:srgbClr val="000000"/>
              </a:buClr>
              <a:buSzPct val="108106"/>
              <a:buFont typeface="Arial"/>
              <a:buNone/>
            </a:pPr>
            <a:r>
              <a:rPr lang="en-GB" sz="3200" b="0" i="0" u="none" strike="noStrike" cap="none">
                <a:solidFill>
                  <a:schemeClr val="dk1"/>
                </a:solidFill>
                <a:latin typeface="Arial"/>
                <a:ea typeface="Arial"/>
                <a:cs typeface="Arial"/>
                <a:sym typeface="Arial"/>
              </a:rPr>
              <a:t>OSLO Passenger Transport Hubs:</a:t>
            </a:r>
            <a:endParaRPr sz="1400" b="0" i="0" u="none" strike="noStrike" cap="none">
              <a:solidFill>
                <a:srgbClr val="000000"/>
              </a:solidFill>
              <a:latin typeface="Arial"/>
              <a:ea typeface="Arial"/>
              <a:cs typeface="Arial"/>
              <a:sym typeface="Arial"/>
            </a:endParaRPr>
          </a:p>
          <a:p>
            <a:pPr marL="0" marR="0" lvl="0" indent="0" algn="l" rtl="0">
              <a:lnSpc>
                <a:spcPct val="158343"/>
              </a:lnSpc>
              <a:spcBef>
                <a:spcPts val="0"/>
              </a:spcBef>
              <a:spcAft>
                <a:spcPts val="0"/>
              </a:spcAft>
              <a:buClr>
                <a:srgbClr val="000000"/>
              </a:buClr>
              <a:buSzPct val="108106"/>
              <a:buFont typeface="Arial"/>
              <a:buNone/>
            </a:pPr>
            <a:r>
              <a:rPr lang="en-GB" sz="3200">
                <a:solidFill>
                  <a:schemeClr val="dk1"/>
                </a:solidFill>
              </a:rPr>
              <a:t>Thematic workshop 1</a:t>
            </a:r>
            <a:endParaRPr sz="1400" b="0" i="0" u="none" strike="noStrike" cap="none">
              <a:solidFill>
                <a:srgbClr val="000000"/>
              </a:solidFill>
              <a:latin typeface="Arial"/>
              <a:ea typeface="Arial"/>
              <a:cs typeface="Arial"/>
              <a:sym typeface="Arial"/>
            </a:endParaRPr>
          </a:p>
        </p:txBody>
      </p:sp>
      <p:sp>
        <p:nvSpPr>
          <p:cNvPr id="230" name="Google Shape;230;p1"/>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Welcome!</a:t>
            </a:r>
            <a:br>
              <a:rPr lang="en-GB" sz="1550" b="0" i="0" u="none" strike="noStrike" cap="none">
                <a:solidFill>
                  <a:srgbClr val="000000"/>
                </a:solidFill>
                <a:latin typeface="Arial"/>
                <a:ea typeface="Arial"/>
                <a:cs typeface="Arial"/>
                <a:sym typeface="Arial"/>
              </a:rPr>
            </a:br>
            <a:endParaRPr sz="15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T</a:t>
            </a:r>
            <a:r>
              <a:rPr lang="en-GB"/>
              <a:t>hursday</a:t>
            </a:r>
            <a:r>
              <a:rPr lang="en-GB" sz="1400" b="0" i="0" u="none" strike="noStrike" cap="none">
                <a:solidFill>
                  <a:srgbClr val="000000"/>
                </a:solidFill>
                <a:latin typeface="Arial"/>
                <a:ea typeface="Arial"/>
                <a:cs typeface="Arial"/>
                <a:sym typeface="Arial"/>
              </a:rPr>
              <a:t> 1</a:t>
            </a:r>
            <a:r>
              <a:rPr lang="en-GB"/>
              <a:t>9</a:t>
            </a:r>
            <a:r>
              <a:rPr lang="en-GB" sz="1400" b="0" i="0" u="none" strike="noStrike" cap="none">
                <a:solidFill>
                  <a:srgbClr val="000000"/>
                </a:solidFill>
                <a:latin typeface="Arial"/>
                <a:ea typeface="Arial"/>
                <a:cs typeface="Arial"/>
                <a:sym typeface="Arial"/>
              </a:rPr>
              <a:t>th of </a:t>
            </a:r>
            <a:r>
              <a:rPr lang="en-GB"/>
              <a:t>May</a:t>
            </a:r>
            <a:r>
              <a:rPr lang="en-GB" sz="1400" b="0" i="0" u="none" strike="noStrike" cap="none">
                <a:solidFill>
                  <a:srgbClr val="000000"/>
                </a:solidFill>
                <a:latin typeface="Arial"/>
                <a:ea typeface="Arial"/>
                <a:cs typeface="Arial"/>
                <a:sym typeface="Arial"/>
              </a:rPr>
              <a:t> 2022</a:t>
            </a:r>
            <a:endParaRPr sz="1200" b="0" i="0" u="none" strike="noStrike" cap="none">
              <a:solidFill>
                <a:srgbClr val="000000"/>
              </a:solidFill>
              <a:latin typeface="Arial"/>
              <a:ea typeface="Arial"/>
              <a:cs typeface="Arial"/>
              <a:sym typeface="Arial"/>
            </a:endParaRPr>
          </a:p>
        </p:txBody>
      </p:sp>
      <p:sp>
        <p:nvSpPr>
          <p:cNvPr id="231" name="Google Shape;231;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Virtual workshop – Microsoft Teams</a:t>
            </a:r>
            <a:endParaRPr sz="1400" b="0" i="0" u="none" strike="noStrike" cap="none">
              <a:solidFill>
                <a:srgbClr val="000000"/>
              </a:solidFill>
              <a:latin typeface="Arial"/>
              <a:ea typeface="Arial"/>
              <a:cs typeface="Arial"/>
              <a:sym typeface="Arial"/>
            </a:endParaRPr>
          </a:p>
        </p:txBody>
      </p:sp>
      <p:pic>
        <p:nvPicPr>
          <p:cNvPr id="232" name="Google Shape;232;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233" name="Google Shape;233;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start at 09:05am </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2bcac2bf53_0_92"/>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Data </a:t>
            </a:r>
            <a:r>
              <a:rPr lang="en-GB" sz="3200" b="1"/>
              <a:t>concepts</a:t>
            </a:r>
            <a:endParaRPr sz="3200" b="1" i="0" u="none" strike="noStrike" cap="none">
              <a:solidFill>
                <a:srgbClr val="000000"/>
              </a:solidFill>
              <a:latin typeface="Arial"/>
              <a:ea typeface="Arial"/>
              <a:cs typeface="Arial"/>
              <a:sym typeface="Arial"/>
            </a:endParaRPr>
          </a:p>
        </p:txBody>
      </p:sp>
      <p:pic>
        <p:nvPicPr>
          <p:cNvPr id="331" name="Google Shape;331;g12bcac2bf53_0_92"/>
          <p:cNvPicPr preferRelativeResize="0"/>
          <p:nvPr/>
        </p:nvPicPr>
        <p:blipFill>
          <a:blip r:embed="rId3">
            <a:alphaModFix/>
          </a:blip>
          <a:stretch>
            <a:fillRect/>
          </a:stretch>
        </p:blipFill>
        <p:spPr>
          <a:xfrm>
            <a:off x="704849" y="1221325"/>
            <a:ext cx="5078674" cy="3776875"/>
          </a:xfrm>
          <a:prstGeom prst="rect">
            <a:avLst/>
          </a:prstGeom>
          <a:noFill/>
          <a:ln>
            <a:noFill/>
          </a:ln>
        </p:spPr>
      </p:pic>
      <p:sp>
        <p:nvSpPr>
          <p:cNvPr id="332" name="Google Shape;332;g12bcac2bf53_0_92"/>
          <p:cNvSpPr txBox="1"/>
          <p:nvPr/>
        </p:nvSpPr>
        <p:spPr>
          <a:xfrm>
            <a:off x="719500" y="834550"/>
            <a:ext cx="129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Infrastructure</a:t>
            </a:r>
            <a:endParaRPr b="1">
              <a:latin typeface="Proxima Nova"/>
              <a:ea typeface="Proxima Nova"/>
              <a:cs typeface="Proxima Nova"/>
              <a:sym typeface="Proxima Nova"/>
            </a:endParaRPr>
          </a:p>
        </p:txBody>
      </p:sp>
      <p:sp>
        <p:nvSpPr>
          <p:cNvPr id="333" name="Google Shape;333;g12bcac2bf53_0_92"/>
          <p:cNvSpPr txBox="1"/>
          <p:nvPr/>
        </p:nvSpPr>
        <p:spPr>
          <a:xfrm>
            <a:off x="2597538" y="834550"/>
            <a:ext cx="129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Travelling</a:t>
            </a:r>
            <a:endParaRPr b="1">
              <a:latin typeface="Proxima Nova"/>
              <a:ea typeface="Proxima Nova"/>
              <a:cs typeface="Proxima Nova"/>
              <a:sym typeface="Proxima Nova"/>
            </a:endParaRPr>
          </a:p>
        </p:txBody>
      </p:sp>
      <p:sp>
        <p:nvSpPr>
          <p:cNvPr id="334" name="Google Shape;334;g12bcac2bf53_0_92"/>
          <p:cNvSpPr txBox="1"/>
          <p:nvPr/>
        </p:nvSpPr>
        <p:spPr>
          <a:xfrm>
            <a:off x="4434838" y="834550"/>
            <a:ext cx="129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Availability</a:t>
            </a:r>
            <a:endParaRPr b="1">
              <a:latin typeface="Proxima Nova"/>
              <a:ea typeface="Proxima Nova"/>
              <a:cs typeface="Proxima Nova"/>
              <a:sym typeface="Proxima Nova"/>
            </a:endParaRPr>
          </a:p>
        </p:txBody>
      </p:sp>
      <p:sp>
        <p:nvSpPr>
          <p:cNvPr id="335" name="Google Shape;335;g12bcac2bf53_0_92"/>
          <p:cNvSpPr txBox="1"/>
          <p:nvPr/>
        </p:nvSpPr>
        <p:spPr>
          <a:xfrm>
            <a:off x="4168288" y="2781125"/>
            <a:ext cx="129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Persona</a:t>
            </a:r>
            <a:endParaRPr b="1">
              <a:latin typeface="Proxima Nova"/>
              <a:ea typeface="Proxima Nova"/>
              <a:cs typeface="Proxima Nova"/>
              <a:sym typeface="Proxima Nova"/>
            </a:endParaRPr>
          </a:p>
        </p:txBody>
      </p:sp>
      <p:sp>
        <p:nvSpPr>
          <p:cNvPr id="336" name="Google Shape;336;g12bcac2bf53_0_92"/>
          <p:cNvSpPr txBox="1"/>
          <p:nvPr/>
        </p:nvSpPr>
        <p:spPr>
          <a:xfrm>
            <a:off x="4168288" y="3935375"/>
            <a:ext cx="129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Versioning</a:t>
            </a:r>
            <a:endParaRPr b="1">
              <a:latin typeface="Proxima Nova"/>
              <a:ea typeface="Proxima Nova"/>
              <a:cs typeface="Proxima Nova"/>
              <a:sym typeface="Proxima Nova"/>
            </a:endParaRPr>
          </a:p>
        </p:txBody>
      </p:sp>
      <p:sp>
        <p:nvSpPr>
          <p:cNvPr id="337" name="Google Shape;337;g12bcac2bf53_0_92"/>
          <p:cNvSpPr txBox="1"/>
          <p:nvPr/>
        </p:nvSpPr>
        <p:spPr>
          <a:xfrm>
            <a:off x="2597538" y="3827675"/>
            <a:ext cx="1293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Real-time information</a:t>
            </a:r>
            <a:endParaRPr b="1">
              <a:latin typeface="Proxima Nova"/>
              <a:ea typeface="Proxima Nova"/>
              <a:cs typeface="Proxima Nova"/>
              <a:sym typeface="Proxima Nova"/>
            </a:endParaRPr>
          </a:p>
        </p:txBody>
      </p:sp>
      <p:sp>
        <p:nvSpPr>
          <p:cNvPr id="338" name="Google Shape;338;g12bcac2bf53_0_92"/>
          <p:cNvSpPr txBox="1"/>
          <p:nvPr/>
        </p:nvSpPr>
        <p:spPr>
          <a:xfrm>
            <a:off x="719488" y="3935375"/>
            <a:ext cx="129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Feedback</a:t>
            </a:r>
            <a:endParaRPr b="1">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g1293bd87428_0_145"/>
          <p:cNvPicPr preferRelativeResize="0"/>
          <p:nvPr/>
        </p:nvPicPr>
        <p:blipFill rotWithShape="1">
          <a:blip r:embed="rId3">
            <a:alphaModFix/>
          </a:blip>
          <a:srcRect l="14798" r="35206"/>
          <a:stretch/>
        </p:blipFill>
        <p:spPr>
          <a:xfrm>
            <a:off x="5206050" y="134075"/>
            <a:ext cx="3659994" cy="4862399"/>
          </a:xfrm>
          <a:prstGeom prst="rect">
            <a:avLst/>
          </a:prstGeom>
          <a:noFill/>
          <a:ln>
            <a:noFill/>
          </a:ln>
        </p:spPr>
      </p:pic>
      <p:sp>
        <p:nvSpPr>
          <p:cNvPr id="344" name="Google Shape;344;g1293bd87428_0_145"/>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g1293bd87428_0_145"/>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g1293bd87428_0_145"/>
          <p:cNvSpPr txBox="1"/>
          <p:nvPr/>
        </p:nvSpPr>
        <p:spPr>
          <a:xfrm>
            <a:off x="458850" y="-6475"/>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a:t>Unified Modeling Language</a:t>
            </a:r>
            <a:endParaRPr sz="3700" b="1"/>
          </a:p>
          <a:p>
            <a:pPr marL="0" marR="0" lvl="0" indent="0" algn="ctr" rtl="0">
              <a:lnSpc>
                <a:spcPct val="100000"/>
              </a:lnSpc>
              <a:spcBef>
                <a:spcPts val="0"/>
              </a:spcBef>
              <a:spcAft>
                <a:spcPts val="0"/>
              </a:spcAft>
              <a:buClr>
                <a:srgbClr val="000000"/>
              </a:buClr>
              <a:buSzPts val="3700"/>
              <a:buFont typeface="Arial"/>
              <a:buNone/>
            </a:pPr>
            <a:r>
              <a:rPr lang="en-GB" sz="3700" b="1"/>
              <a:t>(UML)</a:t>
            </a:r>
            <a:endParaRPr sz="37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g1293bd87428_0_152"/>
          <p:cNvGrpSpPr/>
          <p:nvPr/>
        </p:nvGrpSpPr>
        <p:grpSpPr>
          <a:xfrm>
            <a:off x="1500425" y="1244963"/>
            <a:ext cx="1863000" cy="866400"/>
            <a:chOff x="1500425" y="1244963"/>
            <a:chExt cx="1863000" cy="866400"/>
          </a:xfrm>
        </p:grpSpPr>
        <p:sp>
          <p:nvSpPr>
            <p:cNvPr id="352" name="Google Shape;352;g1293bd87428_0_15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53" name="Google Shape;353;g1293bd87428_0_152"/>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Person</a:t>
              </a:r>
              <a:endParaRPr sz="1000" b="0" i="0" u="none" strike="noStrike" cap="none">
                <a:solidFill>
                  <a:srgbClr val="FFFFFF"/>
                </a:solidFill>
                <a:latin typeface="Arial"/>
                <a:ea typeface="Arial"/>
                <a:cs typeface="Arial"/>
                <a:sym typeface="Arial"/>
              </a:endParaRPr>
            </a:p>
          </p:txBody>
        </p:sp>
      </p:grpSp>
      <p:grpSp>
        <p:nvGrpSpPr>
          <p:cNvPr id="354" name="Google Shape;354;g1293bd87428_0_152"/>
          <p:cNvGrpSpPr/>
          <p:nvPr/>
        </p:nvGrpSpPr>
        <p:grpSpPr>
          <a:xfrm>
            <a:off x="5552475" y="1244963"/>
            <a:ext cx="1863000" cy="866400"/>
            <a:chOff x="1500425" y="1244963"/>
            <a:chExt cx="1863000" cy="866400"/>
          </a:xfrm>
        </p:grpSpPr>
        <p:sp>
          <p:nvSpPr>
            <p:cNvPr id="355" name="Google Shape;355;g1293bd87428_0_15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56" name="Google Shape;356;g1293bd87428_0_152"/>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Address</a:t>
              </a:r>
              <a:endParaRPr sz="1000" b="0" i="0" u="none" strike="noStrike" cap="none">
                <a:solidFill>
                  <a:srgbClr val="FFFFFF"/>
                </a:solidFill>
                <a:latin typeface="Arial"/>
                <a:ea typeface="Arial"/>
                <a:cs typeface="Arial"/>
                <a:sym typeface="Arial"/>
              </a:endParaRPr>
            </a:p>
          </p:txBody>
        </p:sp>
      </p:grpSp>
      <p:grpSp>
        <p:nvGrpSpPr>
          <p:cNvPr id="357" name="Google Shape;357;g1293bd87428_0_152"/>
          <p:cNvGrpSpPr/>
          <p:nvPr/>
        </p:nvGrpSpPr>
        <p:grpSpPr>
          <a:xfrm>
            <a:off x="1500425" y="3519088"/>
            <a:ext cx="1863000" cy="866400"/>
            <a:chOff x="1500425" y="1244963"/>
            <a:chExt cx="1863000" cy="866400"/>
          </a:xfrm>
        </p:grpSpPr>
        <p:sp>
          <p:nvSpPr>
            <p:cNvPr id="358" name="Google Shape;358;g1293bd87428_0_15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59" name="Google Shape;359;g1293bd87428_0_152"/>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Animal</a:t>
              </a:r>
              <a:endParaRPr sz="1000" b="0" i="0" u="none" strike="noStrike" cap="none">
                <a:solidFill>
                  <a:srgbClr val="FFFFFF"/>
                </a:solidFill>
                <a:latin typeface="Arial"/>
                <a:ea typeface="Arial"/>
                <a:cs typeface="Arial"/>
                <a:sym typeface="Arial"/>
              </a:endParaRPr>
            </a:p>
          </p:txBody>
        </p:sp>
      </p:grpSp>
      <p:grpSp>
        <p:nvGrpSpPr>
          <p:cNvPr id="360" name="Google Shape;360;g1293bd87428_0_152"/>
          <p:cNvGrpSpPr/>
          <p:nvPr/>
        </p:nvGrpSpPr>
        <p:grpSpPr>
          <a:xfrm>
            <a:off x="5552475" y="3519088"/>
            <a:ext cx="1863000" cy="866400"/>
            <a:chOff x="1500425" y="1244963"/>
            <a:chExt cx="1863000" cy="866400"/>
          </a:xfrm>
        </p:grpSpPr>
        <p:sp>
          <p:nvSpPr>
            <p:cNvPr id="361" name="Google Shape;361;g1293bd87428_0_15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62" name="Google Shape;362;g1293bd87428_0_152"/>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Asylum</a:t>
              </a:r>
              <a:endParaRPr sz="1000" b="0" i="0" u="none" strike="noStrike" cap="none">
                <a:solidFill>
                  <a:srgbClr val="FFFFFF"/>
                </a:solidFill>
                <a:latin typeface="Arial"/>
                <a:ea typeface="Arial"/>
                <a:cs typeface="Arial"/>
                <a:sym typeface="Arial"/>
              </a:endParaRPr>
            </a:p>
          </p:txBody>
        </p:sp>
      </p:grpSp>
      <p:sp>
        <p:nvSpPr>
          <p:cNvPr id="363" name="Google Shape;363;g1293bd87428_0_152"/>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Concepts or</a:t>
            </a:r>
            <a:r>
              <a:rPr lang="en-GB" sz="3200" b="1" i="0" u="none" strike="noStrike" cap="none">
                <a:solidFill>
                  <a:srgbClr val="000000"/>
                </a:solidFill>
                <a:latin typeface="Arial"/>
                <a:ea typeface="Arial"/>
                <a:cs typeface="Arial"/>
                <a:sym typeface="Arial"/>
              </a:rPr>
              <a:t> </a:t>
            </a:r>
            <a:r>
              <a:rPr lang="en-GB" sz="3200" b="1"/>
              <a:t>Classes</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29f4cbd98c_0_5"/>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369" name="Google Shape;369;g129f4cbd98c_0_5"/>
          <p:cNvGrpSpPr/>
          <p:nvPr/>
        </p:nvGrpSpPr>
        <p:grpSpPr>
          <a:xfrm>
            <a:off x="1500425" y="1244963"/>
            <a:ext cx="1863000" cy="1049716"/>
            <a:chOff x="1500425" y="1244963"/>
            <a:chExt cx="1863000" cy="1049716"/>
          </a:xfrm>
        </p:grpSpPr>
        <p:sp>
          <p:nvSpPr>
            <p:cNvPr id="370" name="Google Shape;370;g129f4cbd98c_0_5"/>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700"/>
                <a:buFont typeface="Arial"/>
                <a:buNone/>
              </a:pPr>
              <a:r>
                <a:rPr lang="en-GB" sz="700"/>
                <a:t>identification</a:t>
              </a:r>
              <a:endParaRPr sz="700"/>
            </a:p>
            <a:p>
              <a:pPr marL="0" lvl="0" indent="0" algn="ctr" rtl="0">
                <a:spcBef>
                  <a:spcPts val="0"/>
                </a:spcBef>
                <a:spcAft>
                  <a:spcPts val="0"/>
                </a:spcAft>
                <a:buClr>
                  <a:srgbClr val="000000"/>
                </a:buClr>
                <a:buSzPts val="700"/>
                <a:buFont typeface="Arial"/>
                <a:buNone/>
              </a:pPr>
              <a:r>
                <a:rPr lang="en-GB" sz="700"/>
                <a:t>name</a:t>
              </a:r>
              <a:endParaRPr sz="700"/>
            </a:p>
            <a:p>
              <a:pPr marL="0" lvl="0" indent="0" algn="ctr" rtl="0">
                <a:spcBef>
                  <a:spcPts val="0"/>
                </a:spcBef>
                <a:spcAft>
                  <a:spcPts val="0"/>
                </a:spcAft>
                <a:buClr>
                  <a:srgbClr val="000000"/>
                </a:buClr>
                <a:buSzPts val="700"/>
                <a:buFont typeface="Arial"/>
                <a:buNone/>
              </a:pPr>
              <a:r>
                <a:rPr lang="en-GB" sz="700"/>
                <a:t>surname</a:t>
              </a:r>
              <a:endParaRPr sz="700"/>
            </a:p>
            <a:p>
              <a:pPr marL="0" lvl="0" indent="0" algn="ctr" rtl="0">
                <a:spcBef>
                  <a:spcPts val="0"/>
                </a:spcBef>
                <a:spcAft>
                  <a:spcPts val="0"/>
                </a:spcAft>
                <a:buClr>
                  <a:srgbClr val="000000"/>
                </a:buClr>
                <a:buSzPts val="700"/>
                <a:buFont typeface="Arial"/>
                <a:buNone/>
              </a:pPr>
              <a:r>
                <a:rPr lang="en-GB" sz="700"/>
                <a:t>contactInformation</a:t>
              </a:r>
              <a:endParaRPr sz="700"/>
            </a:p>
          </p:txBody>
        </p:sp>
        <p:sp>
          <p:nvSpPr>
            <p:cNvPr id="371" name="Google Shape;371;g129f4cbd98c_0_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Person</a:t>
              </a:r>
              <a:endParaRPr sz="1000" b="0" i="0" u="none" strike="noStrike" cap="none">
                <a:solidFill>
                  <a:srgbClr val="FFFFFF"/>
                </a:solidFill>
                <a:latin typeface="Arial"/>
                <a:ea typeface="Arial"/>
                <a:cs typeface="Arial"/>
                <a:sym typeface="Arial"/>
              </a:endParaRPr>
            </a:p>
          </p:txBody>
        </p:sp>
      </p:grpSp>
      <p:grpSp>
        <p:nvGrpSpPr>
          <p:cNvPr id="372" name="Google Shape;372;g129f4cbd98c_0_5"/>
          <p:cNvGrpSpPr/>
          <p:nvPr/>
        </p:nvGrpSpPr>
        <p:grpSpPr>
          <a:xfrm>
            <a:off x="5552075" y="1244963"/>
            <a:ext cx="1863000" cy="1049715"/>
            <a:chOff x="1500425" y="1244963"/>
            <a:chExt cx="1863000" cy="1049715"/>
          </a:xfrm>
        </p:grpSpPr>
        <p:sp>
          <p:nvSpPr>
            <p:cNvPr id="373" name="Google Shape;373;g129f4cbd98c_0_5"/>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700"/>
                <a:buFont typeface="Arial"/>
                <a:buNone/>
              </a:pPr>
              <a:r>
                <a:rPr lang="en-GB" sz="700"/>
                <a:t>street</a:t>
              </a:r>
              <a:endParaRPr sz="700"/>
            </a:p>
            <a:p>
              <a:pPr marL="0" lvl="0" indent="0" algn="ctr" rtl="0">
                <a:spcBef>
                  <a:spcPts val="0"/>
                </a:spcBef>
                <a:spcAft>
                  <a:spcPts val="0"/>
                </a:spcAft>
                <a:buClr>
                  <a:srgbClr val="000000"/>
                </a:buClr>
                <a:buSzPts val="700"/>
                <a:buFont typeface="Arial"/>
                <a:buNone/>
              </a:pPr>
              <a:r>
                <a:rPr lang="en-GB" sz="700"/>
                <a:t>houseNumber</a:t>
              </a:r>
              <a:endParaRPr sz="700"/>
            </a:p>
            <a:p>
              <a:pPr marL="0" lvl="0" indent="0" algn="ctr" rtl="0">
                <a:spcBef>
                  <a:spcPts val="0"/>
                </a:spcBef>
                <a:spcAft>
                  <a:spcPts val="0"/>
                </a:spcAft>
                <a:buClr>
                  <a:srgbClr val="000000"/>
                </a:buClr>
                <a:buSzPts val="700"/>
                <a:buFont typeface="Arial"/>
                <a:buNone/>
              </a:pPr>
              <a:r>
                <a:rPr lang="en-GB" sz="700"/>
                <a:t>boxNumber</a:t>
              </a:r>
              <a:endParaRPr sz="700"/>
            </a:p>
            <a:p>
              <a:pPr marL="0" lvl="0" indent="0" algn="ctr" rtl="0">
                <a:spcBef>
                  <a:spcPts val="0"/>
                </a:spcBef>
                <a:spcAft>
                  <a:spcPts val="0"/>
                </a:spcAft>
                <a:buClr>
                  <a:srgbClr val="000000"/>
                </a:buClr>
                <a:buSzPts val="700"/>
                <a:buFont typeface="Arial"/>
                <a:buNone/>
              </a:pPr>
              <a:r>
                <a:rPr lang="en-GB" sz="700"/>
                <a:t>postalCode</a:t>
              </a:r>
              <a:endParaRPr sz="700"/>
            </a:p>
            <a:p>
              <a:pPr marL="0" lvl="0" indent="0" algn="ctr" rtl="0">
                <a:spcBef>
                  <a:spcPts val="0"/>
                </a:spcBef>
                <a:spcAft>
                  <a:spcPts val="0"/>
                </a:spcAft>
                <a:buClr>
                  <a:srgbClr val="000000"/>
                </a:buClr>
                <a:buSzPts val="700"/>
                <a:buFont typeface="Arial"/>
                <a:buNone/>
              </a:pPr>
              <a:r>
                <a:rPr lang="en-GB" sz="700"/>
                <a:t>municipality</a:t>
              </a:r>
              <a:endParaRPr sz="700"/>
            </a:p>
            <a:p>
              <a:pPr marL="0" lvl="0" indent="0" algn="ctr" rtl="0">
                <a:spcBef>
                  <a:spcPts val="0"/>
                </a:spcBef>
                <a:spcAft>
                  <a:spcPts val="0"/>
                </a:spcAft>
                <a:buClr>
                  <a:srgbClr val="000000"/>
                </a:buClr>
                <a:buSzPts val="700"/>
                <a:buFont typeface="Arial"/>
                <a:buNone/>
              </a:pPr>
              <a:r>
                <a:rPr lang="en-GB" sz="700"/>
                <a:t>country</a:t>
              </a:r>
              <a:endParaRPr sz="700"/>
            </a:p>
          </p:txBody>
        </p:sp>
        <p:sp>
          <p:nvSpPr>
            <p:cNvPr id="374" name="Google Shape;374;g129f4cbd98c_0_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a:t>
              </a:r>
              <a:r>
                <a:rPr lang="en-GB" sz="1000">
                  <a:solidFill>
                    <a:srgbClr val="FFFFFF"/>
                  </a:solidFill>
                </a:rPr>
                <a:t>d</a:t>
              </a:r>
              <a:r>
                <a:rPr lang="en-GB" sz="1000" b="0" i="0" u="none" strike="noStrike" cap="none">
                  <a:solidFill>
                    <a:srgbClr val="FFFFFF"/>
                  </a:solidFill>
                  <a:latin typeface="Arial"/>
                  <a:ea typeface="Arial"/>
                  <a:cs typeface="Arial"/>
                  <a:sym typeface="Arial"/>
                </a:rPr>
                <a:t>ress</a:t>
              </a:r>
              <a:endParaRPr sz="1000" b="0" i="0" u="none" strike="noStrike" cap="none">
                <a:solidFill>
                  <a:srgbClr val="FFFFFF"/>
                </a:solidFill>
                <a:latin typeface="Arial"/>
                <a:ea typeface="Arial"/>
                <a:cs typeface="Arial"/>
                <a:sym typeface="Arial"/>
              </a:endParaRPr>
            </a:p>
          </p:txBody>
        </p:sp>
      </p:grpSp>
      <p:grpSp>
        <p:nvGrpSpPr>
          <p:cNvPr id="375" name="Google Shape;375;g129f4cbd98c_0_5"/>
          <p:cNvGrpSpPr/>
          <p:nvPr/>
        </p:nvGrpSpPr>
        <p:grpSpPr>
          <a:xfrm>
            <a:off x="1500425" y="3519088"/>
            <a:ext cx="1863000" cy="1087217"/>
            <a:chOff x="1500425" y="1244963"/>
            <a:chExt cx="1863000" cy="1087217"/>
          </a:xfrm>
        </p:grpSpPr>
        <p:sp>
          <p:nvSpPr>
            <p:cNvPr id="376" name="Google Shape;376;g129f4cbd98c_0_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700"/>
                <a:buFont typeface="Arial"/>
                <a:buNone/>
              </a:pPr>
              <a:r>
                <a:rPr lang="en-GB" sz="700"/>
                <a:t>identification</a:t>
              </a:r>
              <a:endParaRPr sz="700"/>
            </a:p>
            <a:p>
              <a:pPr marL="0" lvl="0" indent="0" algn="ctr" rtl="0">
                <a:spcBef>
                  <a:spcPts val="0"/>
                </a:spcBef>
                <a:spcAft>
                  <a:spcPts val="0"/>
                </a:spcAft>
                <a:buClr>
                  <a:srgbClr val="000000"/>
                </a:buClr>
                <a:buSzPts val="700"/>
                <a:buFont typeface="Arial"/>
                <a:buNone/>
              </a:pPr>
              <a:r>
                <a:rPr lang="en-GB" sz="700"/>
                <a:t>name</a:t>
              </a:r>
              <a:endParaRPr sz="700"/>
            </a:p>
            <a:p>
              <a:pPr marL="0" lvl="0" indent="0" algn="ctr" rtl="0">
                <a:spcBef>
                  <a:spcPts val="0"/>
                </a:spcBef>
                <a:spcAft>
                  <a:spcPts val="0"/>
                </a:spcAft>
                <a:buClr>
                  <a:srgbClr val="000000"/>
                </a:buClr>
                <a:buSzPts val="700"/>
                <a:buFont typeface="Arial"/>
                <a:buNone/>
              </a:pPr>
              <a:r>
                <a:rPr lang="en-GB" sz="700"/>
                <a:t>type</a:t>
              </a:r>
              <a:endParaRPr sz="700"/>
            </a:p>
            <a:p>
              <a:pPr marL="0" lvl="0" indent="0" algn="ctr" rtl="0">
                <a:spcBef>
                  <a:spcPts val="0"/>
                </a:spcBef>
                <a:spcAft>
                  <a:spcPts val="0"/>
                </a:spcAft>
                <a:buClr>
                  <a:srgbClr val="000000"/>
                </a:buClr>
                <a:buSzPts val="700"/>
                <a:buFont typeface="Arial"/>
                <a:buNone/>
              </a:pPr>
              <a:r>
                <a:rPr lang="en-GB" sz="700"/>
                <a:t>race</a:t>
              </a:r>
              <a:endParaRPr sz="700"/>
            </a:p>
            <a:p>
              <a:pPr marL="0" lvl="0" indent="0" algn="ctr" rtl="0">
                <a:spcBef>
                  <a:spcPts val="0"/>
                </a:spcBef>
                <a:spcAft>
                  <a:spcPts val="0"/>
                </a:spcAft>
                <a:buClr>
                  <a:srgbClr val="000000"/>
                </a:buClr>
                <a:buSzPts val="700"/>
                <a:buFont typeface="Arial"/>
                <a:buNone/>
              </a:pPr>
              <a:r>
                <a:rPr lang="en-GB" sz="700"/>
                <a:t>birthDate</a:t>
              </a:r>
              <a:endParaRPr sz="700"/>
            </a:p>
            <a:p>
              <a:pPr marL="0" lvl="0" indent="0" algn="ctr" rtl="0">
                <a:spcBef>
                  <a:spcPts val="0"/>
                </a:spcBef>
                <a:spcAft>
                  <a:spcPts val="0"/>
                </a:spcAft>
                <a:buClr>
                  <a:srgbClr val="000000"/>
                </a:buClr>
                <a:buSzPts val="700"/>
                <a:buFont typeface="Arial"/>
                <a:buNone/>
              </a:pPr>
              <a:r>
                <a:rPr lang="en-GB" sz="700"/>
                <a:t>picture</a:t>
              </a:r>
              <a:endParaRPr sz="700"/>
            </a:p>
          </p:txBody>
        </p:sp>
        <p:sp>
          <p:nvSpPr>
            <p:cNvPr id="377" name="Google Shape;377;g129f4cbd98c_0_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Animal</a:t>
              </a:r>
              <a:endParaRPr sz="1000" b="0" i="0" u="none" strike="noStrike" cap="none">
                <a:solidFill>
                  <a:srgbClr val="FFFFFF"/>
                </a:solidFill>
                <a:latin typeface="Arial"/>
                <a:ea typeface="Arial"/>
                <a:cs typeface="Arial"/>
                <a:sym typeface="Arial"/>
              </a:endParaRPr>
            </a:p>
          </p:txBody>
        </p:sp>
      </p:grpSp>
      <p:grpSp>
        <p:nvGrpSpPr>
          <p:cNvPr id="378" name="Google Shape;378;g129f4cbd98c_0_5"/>
          <p:cNvGrpSpPr/>
          <p:nvPr/>
        </p:nvGrpSpPr>
        <p:grpSpPr>
          <a:xfrm>
            <a:off x="5552475" y="3519088"/>
            <a:ext cx="1863000" cy="1087217"/>
            <a:chOff x="1500425" y="1244963"/>
            <a:chExt cx="1863000" cy="1087217"/>
          </a:xfrm>
        </p:grpSpPr>
        <p:sp>
          <p:nvSpPr>
            <p:cNvPr id="379" name="Google Shape;379;g129f4cbd98c_0_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700"/>
                <a:buFont typeface="Arial"/>
                <a:buNone/>
              </a:pPr>
              <a:r>
                <a:rPr lang="en-GB" sz="700"/>
                <a:t>identification</a:t>
              </a:r>
              <a:endParaRPr sz="700"/>
            </a:p>
            <a:p>
              <a:pPr marL="0" lvl="0" indent="0" algn="ctr" rtl="0">
                <a:spcBef>
                  <a:spcPts val="0"/>
                </a:spcBef>
                <a:spcAft>
                  <a:spcPts val="0"/>
                </a:spcAft>
                <a:buClr>
                  <a:srgbClr val="000000"/>
                </a:buClr>
                <a:buSzPts val="700"/>
                <a:buFont typeface="Arial"/>
                <a:buNone/>
              </a:pPr>
              <a:r>
                <a:rPr lang="en-GB" sz="700"/>
                <a:t>name</a:t>
              </a:r>
              <a:endParaRPr sz="700"/>
            </a:p>
            <a:p>
              <a:pPr marL="0" lvl="0" indent="0" algn="ctr" rtl="0">
                <a:spcBef>
                  <a:spcPts val="0"/>
                </a:spcBef>
                <a:spcAft>
                  <a:spcPts val="0"/>
                </a:spcAft>
                <a:buClr>
                  <a:srgbClr val="000000"/>
                </a:buClr>
                <a:buSzPts val="700"/>
                <a:buFont typeface="Arial"/>
                <a:buNone/>
              </a:pPr>
              <a:r>
                <a:rPr lang="en-GB" sz="700"/>
                <a:t>website</a:t>
              </a:r>
              <a:endParaRPr sz="700"/>
            </a:p>
            <a:p>
              <a:pPr marL="0" lvl="0" indent="0" algn="ctr" rtl="0">
                <a:spcBef>
                  <a:spcPts val="0"/>
                </a:spcBef>
                <a:spcAft>
                  <a:spcPts val="0"/>
                </a:spcAft>
                <a:buClr>
                  <a:srgbClr val="000000"/>
                </a:buClr>
                <a:buSzPts val="700"/>
                <a:buFont typeface="Arial"/>
                <a:buNone/>
              </a:pPr>
              <a:r>
                <a:rPr lang="en-GB" sz="700"/>
                <a:t>contactInformation</a:t>
              </a:r>
              <a:endParaRPr sz="700"/>
            </a:p>
          </p:txBody>
        </p:sp>
        <p:sp>
          <p:nvSpPr>
            <p:cNvPr id="380" name="Google Shape;380;g129f4cbd98c_0_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a:t>
              </a:r>
              <a:r>
                <a:rPr lang="en-GB" sz="1000">
                  <a:solidFill>
                    <a:srgbClr val="FFFFFF"/>
                  </a:solidFill>
                </a:rPr>
                <a:t>y</a:t>
              </a:r>
              <a:r>
                <a:rPr lang="en-GB" sz="1000" b="0" i="0" u="none" strike="noStrike" cap="none">
                  <a:solidFill>
                    <a:srgbClr val="FFFFFF"/>
                  </a:solidFill>
                  <a:latin typeface="Arial"/>
                  <a:ea typeface="Arial"/>
                  <a:cs typeface="Arial"/>
                  <a:sym typeface="Arial"/>
                </a:rPr>
                <a:t>lum</a:t>
              </a:r>
              <a:endParaRPr sz="1000" b="0" i="0" u="none" strike="noStrike" cap="none">
                <a:solidFill>
                  <a:srgbClr val="FFFFFF"/>
                </a:solidFill>
                <a:latin typeface="Arial"/>
                <a:ea typeface="Arial"/>
                <a:cs typeface="Arial"/>
                <a:sym typeface="Arial"/>
              </a:endParaRPr>
            </a:p>
          </p:txBody>
        </p:sp>
      </p:grpSp>
      <p:sp>
        <p:nvSpPr>
          <p:cNvPr id="381" name="Google Shape;381;g129f4cbd98c_0_5"/>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Attributes</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cxnSp>
        <p:nvCxnSpPr>
          <p:cNvPr id="386" name="Google Shape;386;g1293bd87428_0_168"/>
          <p:cNvCxnSpPr>
            <a:stCxn id="387" idx="3"/>
            <a:endCxn id="388"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389" name="Google Shape;389;g1293bd87428_0_168"/>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taken care of by</a:t>
            </a:r>
            <a:endParaRPr sz="1350" b="0" i="0" u="none" strike="noStrike" cap="none">
              <a:solidFill>
                <a:schemeClr val="dk1"/>
              </a:solidFill>
              <a:latin typeface="Calibri"/>
              <a:ea typeface="Calibri"/>
              <a:cs typeface="Calibri"/>
              <a:sym typeface="Calibri"/>
            </a:endParaRPr>
          </a:p>
        </p:txBody>
      </p:sp>
      <p:cxnSp>
        <p:nvCxnSpPr>
          <p:cNvPr id="390" name="Google Shape;390;g1293bd87428_0_168"/>
          <p:cNvCxnSpPr>
            <a:stCxn id="391" idx="2"/>
            <a:endCxn id="392"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sp>
        <p:nvSpPr>
          <p:cNvPr id="393" name="Google Shape;393;g1293bd87428_0_168"/>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adopts</a:t>
            </a:r>
            <a:endParaRPr sz="1050" b="0" i="0" u="none" strike="noStrike" cap="none">
              <a:solidFill>
                <a:schemeClr val="dk1"/>
              </a:solidFill>
              <a:latin typeface="Calibri"/>
              <a:ea typeface="Calibri"/>
              <a:cs typeface="Calibri"/>
              <a:sym typeface="Calibri"/>
            </a:endParaRPr>
          </a:p>
        </p:txBody>
      </p:sp>
      <p:cxnSp>
        <p:nvCxnSpPr>
          <p:cNvPr id="394" name="Google Shape;394;g1293bd87428_0_168"/>
          <p:cNvCxnSpPr>
            <a:stCxn id="391" idx="3"/>
            <a:endCxn id="395"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396" name="Google Shape;396;g1293bd87428_0_168"/>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397" name="Google Shape;397;g1293bd87428_0_168"/>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Has </a:t>
            </a:r>
            <a:r>
              <a:rPr lang="en-GB" sz="1050" b="0" i="0" u="none" strike="noStrike" cap="none">
                <a:solidFill>
                  <a:schemeClr val="dk1"/>
                </a:solidFill>
                <a:latin typeface="Calibri"/>
                <a:ea typeface="Calibri"/>
                <a:cs typeface="Calibri"/>
                <a:sym typeface="Calibri"/>
              </a:rPr>
              <a:t>address</a:t>
            </a:r>
            <a:endParaRPr sz="1350" b="0" i="0" u="none" strike="noStrike" cap="none">
              <a:solidFill>
                <a:schemeClr val="dk1"/>
              </a:solidFill>
              <a:latin typeface="Calibri"/>
              <a:ea typeface="Calibri"/>
              <a:cs typeface="Calibri"/>
              <a:sym typeface="Calibri"/>
            </a:endParaRPr>
          </a:p>
        </p:txBody>
      </p:sp>
      <p:sp>
        <p:nvSpPr>
          <p:cNvPr id="398" name="Google Shape;398;g1293bd87428_0_168"/>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has address</a:t>
            </a:r>
            <a:endParaRPr sz="1350" b="0" i="0" u="none" strike="noStrike" cap="none">
              <a:solidFill>
                <a:schemeClr val="dk1"/>
              </a:solidFill>
              <a:latin typeface="Calibri"/>
              <a:ea typeface="Calibri"/>
              <a:cs typeface="Calibri"/>
              <a:sym typeface="Calibri"/>
            </a:endParaRPr>
          </a:p>
        </p:txBody>
      </p:sp>
      <p:cxnSp>
        <p:nvCxnSpPr>
          <p:cNvPr id="399" name="Google Shape;399;g1293bd87428_0_168"/>
          <p:cNvCxnSpPr>
            <a:stCxn id="400" idx="0"/>
            <a:endCxn id="395"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401" name="Google Shape;401;g1293bd87428_0_168"/>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402" name="Google Shape;402;g1293bd87428_0_168"/>
          <p:cNvSpPr txBox="1"/>
          <p:nvPr/>
        </p:nvSpPr>
        <p:spPr>
          <a:xfrm rot="2018149">
            <a:off x="3868989" y="2592275"/>
            <a:ext cx="1405999"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is contact person by</a:t>
            </a:r>
            <a:endParaRPr sz="1350" b="0" i="0" u="none" strike="noStrike" cap="none">
              <a:solidFill>
                <a:schemeClr val="dk1"/>
              </a:solidFill>
              <a:latin typeface="Calibri"/>
              <a:ea typeface="Calibri"/>
              <a:cs typeface="Calibri"/>
              <a:sym typeface="Calibri"/>
            </a:endParaRPr>
          </a:p>
        </p:txBody>
      </p:sp>
      <p:grpSp>
        <p:nvGrpSpPr>
          <p:cNvPr id="403" name="Google Shape;403;g1293bd87428_0_168"/>
          <p:cNvGrpSpPr/>
          <p:nvPr/>
        </p:nvGrpSpPr>
        <p:grpSpPr>
          <a:xfrm>
            <a:off x="1500425" y="1244963"/>
            <a:ext cx="1863000" cy="866400"/>
            <a:chOff x="1500425" y="1244963"/>
            <a:chExt cx="1863000" cy="866400"/>
          </a:xfrm>
        </p:grpSpPr>
        <p:sp>
          <p:nvSpPr>
            <p:cNvPr id="391" name="Google Shape;391;g1293bd87428_0_16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04" name="Google Shape;404;g1293bd87428_0_16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Person</a:t>
              </a:r>
              <a:endParaRPr sz="1000" b="0" i="0" u="none" strike="noStrike" cap="none">
                <a:solidFill>
                  <a:srgbClr val="FFFFFF"/>
                </a:solidFill>
                <a:latin typeface="Arial"/>
                <a:ea typeface="Arial"/>
                <a:cs typeface="Arial"/>
                <a:sym typeface="Arial"/>
              </a:endParaRPr>
            </a:p>
          </p:txBody>
        </p:sp>
      </p:grpSp>
      <p:grpSp>
        <p:nvGrpSpPr>
          <p:cNvPr id="405" name="Google Shape;405;g1293bd87428_0_168"/>
          <p:cNvGrpSpPr/>
          <p:nvPr/>
        </p:nvGrpSpPr>
        <p:grpSpPr>
          <a:xfrm>
            <a:off x="5552075" y="1244963"/>
            <a:ext cx="1863000" cy="866400"/>
            <a:chOff x="1500425" y="1244963"/>
            <a:chExt cx="1863000" cy="866400"/>
          </a:xfrm>
        </p:grpSpPr>
        <p:sp>
          <p:nvSpPr>
            <p:cNvPr id="395" name="Google Shape;395;g1293bd87428_0_16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06" name="Google Shape;406;g1293bd87428_0_16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Address</a:t>
              </a:r>
              <a:endParaRPr sz="1000" b="0" i="0" u="none" strike="noStrike" cap="none">
                <a:solidFill>
                  <a:srgbClr val="FFFFFF"/>
                </a:solidFill>
                <a:latin typeface="Arial"/>
                <a:ea typeface="Arial"/>
                <a:cs typeface="Arial"/>
                <a:sym typeface="Arial"/>
              </a:endParaRPr>
            </a:p>
          </p:txBody>
        </p:sp>
      </p:grpSp>
      <p:grpSp>
        <p:nvGrpSpPr>
          <p:cNvPr id="407" name="Google Shape;407;g1293bd87428_0_168"/>
          <p:cNvGrpSpPr/>
          <p:nvPr/>
        </p:nvGrpSpPr>
        <p:grpSpPr>
          <a:xfrm>
            <a:off x="1500425" y="3519088"/>
            <a:ext cx="1863000" cy="866400"/>
            <a:chOff x="1500425" y="1244963"/>
            <a:chExt cx="1863000" cy="866400"/>
          </a:xfrm>
        </p:grpSpPr>
        <p:sp>
          <p:nvSpPr>
            <p:cNvPr id="387" name="Google Shape;387;g1293bd87428_0_16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392" name="Google Shape;392;g1293bd87428_0_16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Animal</a:t>
              </a:r>
              <a:endParaRPr sz="1000" b="0" i="0" u="none" strike="noStrike" cap="none">
                <a:solidFill>
                  <a:srgbClr val="FFFFFF"/>
                </a:solidFill>
                <a:latin typeface="Arial"/>
                <a:ea typeface="Arial"/>
                <a:cs typeface="Arial"/>
                <a:sym typeface="Arial"/>
              </a:endParaRPr>
            </a:p>
          </p:txBody>
        </p:sp>
      </p:grpSp>
      <p:grpSp>
        <p:nvGrpSpPr>
          <p:cNvPr id="408" name="Google Shape;408;g1293bd87428_0_168"/>
          <p:cNvGrpSpPr/>
          <p:nvPr/>
        </p:nvGrpSpPr>
        <p:grpSpPr>
          <a:xfrm>
            <a:off x="5552475" y="3519088"/>
            <a:ext cx="1863000" cy="866400"/>
            <a:chOff x="1500425" y="1244963"/>
            <a:chExt cx="1863000" cy="866400"/>
          </a:xfrm>
        </p:grpSpPr>
        <p:sp>
          <p:nvSpPr>
            <p:cNvPr id="388" name="Google Shape;388;g1293bd87428_0_16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00" name="Google Shape;400;g1293bd87428_0_16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a:t>
              </a:r>
              <a:r>
                <a:rPr lang="en-GB" sz="1000">
                  <a:solidFill>
                    <a:srgbClr val="FFFFFF"/>
                  </a:solidFill>
                </a:rPr>
                <a:t>ylum</a:t>
              </a:r>
              <a:endParaRPr sz="1000" b="0" i="0" u="none" strike="noStrike" cap="none">
                <a:solidFill>
                  <a:srgbClr val="FFFFFF"/>
                </a:solidFill>
                <a:latin typeface="Arial"/>
                <a:ea typeface="Arial"/>
                <a:cs typeface="Arial"/>
                <a:sym typeface="Arial"/>
              </a:endParaRPr>
            </a:p>
          </p:txBody>
        </p:sp>
      </p:grpSp>
      <p:sp>
        <p:nvSpPr>
          <p:cNvPr id="409" name="Google Shape;409;g1293bd87428_0_168"/>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Association</a:t>
            </a:r>
            <a:endParaRPr sz="3200" b="1" i="0" u="none" strike="noStrike" cap="none">
              <a:solidFill>
                <a:srgbClr val="000000"/>
              </a:solidFill>
              <a:latin typeface="Arial"/>
              <a:ea typeface="Arial"/>
              <a:cs typeface="Arial"/>
              <a:sym typeface="Arial"/>
            </a:endParaRPr>
          </a:p>
        </p:txBody>
      </p:sp>
      <p:cxnSp>
        <p:nvCxnSpPr>
          <p:cNvPr id="410" name="Google Shape;410;g1293bd87428_0_168"/>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1293bd87428_0_196"/>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416" name="Google Shape;416;g1293bd87428_0_19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Generalisation</a:t>
            </a:r>
            <a:endParaRPr sz="3200" b="1" i="0" u="none" strike="noStrike" cap="none">
              <a:solidFill>
                <a:srgbClr val="000000"/>
              </a:solidFill>
              <a:latin typeface="Arial"/>
              <a:ea typeface="Arial"/>
              <a:cs typeface="Arial"/>
              <a:sym typeface="Arial"/>
            </a:endParaRPr>
          </a:p>
        </p:txBody>
      </p:sp>
      <p:grpSp>
        <p:nvGrpSpPr>
          <p:cNvPr id="417" name="Google Shape;417;g1293bd87428_0_196"/>
          <p:cNvGrpSpPr/>
          <p:nvPr/>
        </p:nvGrpSpPr>
        <p:grpSpPr>
          <a:xfrm>
            <a:off x="3292775" y="1619638"/>
            <a:ext cx="1863000" cy="866400"/>
            <a:chOff x="1500425" y="1244963"/>
            <a:chExt cx="1863000" cy="866400"/>
          </a:xfrm>
        </p:grpSpPr>
        <p:sp>
          <p:nvSpPr>
            <p:cNvPr id="418" name="Google Shape;418;g1293bd87428_0_1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19" name="Google Shape;419;g1293bd87428_0_1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Animal</a:t>
              </a:r>
              <a:endParaRPr sz="1000" b="0" i="0" u="none" strike="noStrike" cap="none">
                <a:solidFill>
                  <a:srgbClr val="FFFFFF"/>
                </a:solidFill>
                <a:latin typeface="Arial"/>
                <a:ea typeface="Arial"/>
                <a:cs typeface="Arial"/>
                <a:sym typeface="Arial"/>
              </a:endParaRPr>
            </a:p>
          </p:txBody>
        </p:sp>
      </p:grpSp>
      <p:sp>
        <p:nvSpPr>
          <p:cNvPr id="420" name="Google Shape;420;g1293bd87428_0_196"/>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421" name="Google Shape;421;g1293bd87428_0_196"/>
          <p:cNvGrpSpPr/>
          <p:nvPr/>
        </p:nvGrpSpPr>
        <p:grpSpPr>
          <a:xfrm>
            <a:off x="2327400" y="3410913"/>
            <a:ext cx="1863000" cy="866400"/>
            <a:chOff x="1500425" y="1244963"/>
            <a:chExt cx="1863000" cy="866400"/>
          </a:xfrm>
        </p:grpSpPr>
        <p:sp>
          <p:nvSpPr>
            <p:cNvPr id="422" name="Google Shape;422;g1293bd87428_0_1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23" name="Google Shape;423;g1293bd87428_0_1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Dog</a:t>
              </a:r>
              <a:endParaRPr sz="1000" b="0" i="0" u="none" strike="noStrike" cap="none">
                <a:solidFill>
                  <a:srgbClr val="FFFFFF"/>
                </a:solidFill>
                <a:latin typeface="Arial"/>
                <a:ea typeface="Arial"/>
                <a:cs typeface="Arial"/>
                <a:sym typeface="Arial"/>
              </a:endParaRPr>
            </a:p>
          </p:txBody>
        </p:sp>
      </p:grpSp>
      <p:sp>
        <p:nvSpPr>
          <p:cNvPr id="424" name="Google Shape;424;g1293bd87428_0_196"/>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425" name="Google Shape;425;g1293bd87428_0_196"/>
          <p:cNvGrpSpPr/>
          <p:nvPr/>
        </p:nvGrpSpPr>
        <p:grpSpPr>
          <a:xfrm>
            <a:off x="4291025" y="3410925"/>
            <a:ext cx="1863000" cy="866400"/>
            <a:chOff x="1500425" y="1244963"/>
            <a:chExt cx="1863000" cy="866400"/>
          </a:xfrm>
        </p:grpSpPr>
        <p:sp>
          <p:nvSpPr>
            <p:cNvPr id="426" name="Google Shape;426;g1293bd87428_0_1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27" name="Google Shape;427;g1293bd87428_0_1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Cat</a:t>
              </a:r>
              <a:endParaRPr sz="1000" b="0" i="0" u="none" strike="noStrike" cap="none">
                <a:solidFill>
                  <a:srgbClr val="FFFFFF"/>
                </a:solidFill>
                <a:latin typeface="Arial"/>
                <a:ea typeface="Arial"/>
                <a:cs typeface="Arial"/>
                <a:sym typeface="Arial"/>
              </a:endParaRPr>
            </a:p>
          </p:txBody>
        </p:sp>
      </p:grpSp>
      <p:cxnSp>
        <p:nvCxnSpPr>
          <p:cNvPr id="428" name="Google Shape;428;g1293bd87428_0_196"/>
          <p:cNvCxnSpPr>
            <a:stCxn id="423" idx="0"/>
            <a:endCxn id="418"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med" len="med"/>
            <a:tailEnd type="triangle" w="med" len="med"/>
          </a:ln>
        </p:spPr>
      </p:cxnSp>
      <p:cxnSp>
        <p:nvCxnSpPr>
          <p:cNvPr id="429" name="Google Shape;429;g1293bd87428_0_196"/>
          <p:cNvCxnSpPr>
            <a:stCxn id="427" idx="0"/>
            <a:endCxn id="418"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med" len="med"/>
            <a:tailEnd type="triangle" w="med" len="med"/>
          </a:ln>
        </p:spPr>
      </p:cxnSp>
      <p:cxnSp>
        <p:nvCxnSpPr>
          <p:cNvPr id="430" name="Google Shape;430;g1293bd87428_0_196"/>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med" len="med"/>
            <a:tailEnd type="triangle" w="med" len="med"/>
          </a:ln>
        </p:spPr>
      </p:cxnSp>
      <p:sp>
        <p:nvSpPr>
          <p:cNvPr id="431" name="Google Shape;431;g1293bd87428_0_196"/>
          <p:cNvSpPr txBox="1"/>
          <p:nvPr/>
        </p:nvSpPr>
        <p:spPr>
          <a:xfrm>
            <a:off x="5613600" y="2708173"/>
            <a:ext cx="2480100" cy="480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200">
                <a:latin typeface="Proxima Nova"/>
                <a:ea typeface="Proxima Nova"/>
                <a:cs typeface="Proxima Nova"/>
                <a:sym typeface="Proxima Nova"/>
              </a:rPr>
              <a:t>Inheritance</a:t>
            </a:r>
            <a:endParaRPr sz="220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1293bd87428_0_216"/>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437" name="Google Shape;437;g1293bd87428_0_2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Aggregation</a:t>
            </a:r>
            <a:endParaRPr sz="3200" b="1" i="0" u="none" strike="noStrike" cap="none">
              <a:solidFill>
                <a:srgbClr val="000000"/>
              </a:solidFill>
              <a:latin typeface="Arial"/>
              <a:ea typeface="Arial"/>
              <a:cs typeface="Arial"/>
              <a:sym typeface="Arial"/>
            </a:endParaRPr>
          </a:p>
        </p:txBody>
      </p:sp>
      <p:grpSp>
        <p:nvGrpSpPr>
          <p:cNvPr id="438" name="Google Shape;438;g1293bd87428_0_216"/>
          <p:cNvGrpSpPr/>
          <p:nvPr/>
        </p:nvGrpSpPr>
        <p:grpSpPr>
          <a:xfrm>
            <a:off x="3292775" y="1619638"/>
            <a:ext cx="1863000" cy="866400"/>
            <a:chOff x="1500425" y="1244963"/>
            <a:chExt cx="1863000" cy="866400"/>
          </a:xfrm>
        </p:grpSpPr>
        <p:sp>
          <p:nvSpPr>
            <p:cNvPr id="439" name="Google Shape;439;g1293bd87428_0_21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40" name="Google Shape;440;g1293bd87428_0_21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Asylum</a:t>
              </a:r>
              <a:endParaRPr sz="1000" b="0" i="0" u="none" strike="noStrike" cap="none">
                <a:solidFill>
                  <a:srgbClr val="FFFFFF"/>
                </a:solidFill>
                <a:latin typeface="Arial"/>
                <a:ea typeface="Arial"/>
                <a:cs typeface="Arial"/>
                <a:sym typeface="Arial"/>
              </a:endParaRPr>
            </a:p>
          </p:txBody>
        </p:sp>
      </p:grpSp>
      <p:sp>
        <p:nvSpPr>
          <p:cNvPr id="441" name="Google Shape;441;g1293bd87428_0_216"/>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442" name="Google Shape;442;g1293bd87428_0_216"/>
          <p:cNvGrpSpPr/>
          <p:nvPr/>
        </p:nvGrpSpPr>
        <p:grpSpPr>
          <a:xfrm>
            <a:off x="2327400" y="3410913"/>
            <a:ext cx="1863000" cy="866400"/>
            <a:chOff x="1500425" y="1244963"/>
            <a:chExt cx="1863000" cy="866400"/>
          </a:xfrm>
        </p:grpSpPr>
        <p:sp>
          <p:nvSpPr>
            <p:cNvPr id="443" name="Google Shape;443;g1293bd87428_0_21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44" name="Google Shape;444;g1293bd87428_0_21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Building</a:t>
              </a:r>
              <a:endParaRPr sz="1000" b="0" i="0" u="none" strike="noStrike" cap="none">
                <a:solidFill>
                  <a:srgbClr val="FFFFFF"/>
                </a:solidFill>
                <a:latin typeface="Arial"/>
                <a:ea typeface="Arial"/>
                <a:cs typeface="Arial"/>
                <a:sym typeface="Arial"/>
              </a:endParaRPr>
            </a:p>
          </p:txBody>
        </p:sp>
      </p:grpSp>
      <p:sp>
        <p:nvSpPr>
          <p:cNvPr id="445" name="Google Shape;445;g1293bd87428_0_216"/>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446" name="Google Shape;446;g1293bd87428_0_216"/>
          <p:cNvGrpSpPr/>
          <p:nvPr/>
        </p:nvGrpSpPr>
        <p:grpSpPr>
          <a:xfrm>
            <a:off x="4291025" y="3410925"/>
            <a:ext cx="1863000" cy="866400"/>
            <a:chOff x="1500425" y="1244963"/>
            <a:chExt cx="1863000" cy="866400"/>
          </a:xfrm>
        </p:grpSpPr>
        <p:sp>
          <p:nvSpPr>
            <p:cNvPr id="447" name="Google Shape;447;g1293bd87428_0_21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48" name="Google Shape;448;g1293bd87428_0_21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License</a:t>
              </a:r>
              <a:endParaRPr sz="1000" b="0" i="0" u="none" strike="noStrike" cap="none">
                <a:solidFill>
                  <a:srgbClr val="FFFFFF"/>
                </a:solidFill>
                <a:latin typeface="Arial"/>
                <a:ea typeface="Arial"/>
                <a:cs typeface="Arial"/>
                <a:sym typeface="Arial"/>
              </a:endParaRPr>
            </a:p>
          </p:txBody>
        </p:sp>
      </p:grpSp>
      <p:cxnSp>
        <p:nvCxnSpPr>
          <p:cNvPr id="449" name="Google Shape;449;g1293bd87428_0_216"/>
          <p:cNvCxnSpPr>
            <a:stCxn id="444" idx="0"/>
            <a:endCxn id="439"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med" len="med"/>
            <a:tailEnd type="diamond" w="med" len="med"/>
          </a:ln>
        </p:spPr>
      </p:cxnSp>
      <p:cxnSp>
        <p:nvCxnSpPr>
          <p:cNvPr id="450" name="Google Shape;450;g1293bd87428_0_216"/>
          <p:cNvCxnSpPr>
            <a:stCxn id="448" idx="0"/>
            <a:endCxn id="439"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med" len="med"/>
            <a:tailEnd type="diamond" w="med" len="med"/>
          </a:ln>
        </p:spPr>
      </p:cxnSp>
      <p:cxnSp>
        <p:nvCxnSpPr>
          <p:cNvPr id="451" name="Google Shape;451;g1293bd87428_0_216"/>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med" len="med"/>
            <a:tailEnd type="diamond"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cxnSp>
        <p:nvCxnSpPr>
          <p:cNvPr id="456" name="Google Shape;456;g1293bd87428_0_235"/>
          <p:cNvCxnSpPr>
            <a:stCxn id="457" idx="3"/>
            <a:endCxn id="458"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cxnSp>
        <p:nvCxnSpPr>
          <p:cNvPr id="459" name="Google Shape;459;g1293bd87428_0_235"/>
          <p:cNvCxnSpPr>
            <a:stCxn id="460" idx="2"/>
            <a:endCxn id="461"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462" name="Google Shape;462;g1293bd87428_0_235"/>
          <p:cNvCxnSpPr>
            <a:stCxn id="460" idx="3"/>
            <a:endCxn id="463"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464" name="Google Shape;464;g1293bd87428_0_235"/>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cxnSp>
        <p:nvCxnSpPr>
          <p:cNvPr id="465" name="Google Shape;465;g1293bd87428_0_235"/>
          <p:cNvCxnSpPr>
            <a:stCxn id="466" idx="0"/>
            <a:endCxn id="463"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467" name="Google Shape;467;g1293bd87428_0_235"/>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grpSp>
        <p:nvGrpSpPr>
          <p:cNvPr id="468" name="Google Shape;468;g1293bd87428_0_235"/>
          <p:cNvGrpSpPr/>
          <p:nvPr/>
        </p:nvGrpSpPr>
        <p:grpSpPr>
          <a:xfrm>
            <a:off x="1500425" y="1244963"/>
            <a:ext cx="1863000" cy="866400"/>
            <a:chOff x="1500425" y="1244963"/>
            <a:chExt cx="1863000" cy="866400"/>
          </a:xfrm>
        </p:grpSpPr>
        <p:sp>
          <p:nvSpPr>
            <p:cNvPr id="460" name="Google Shape;460;g1293bd87428_0_23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69" name="Google Shape;469;g1293bd87428_0_23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Person</a:t>
              </a:r>
              <a:endParaRPr sz="1000" b="0" i="0" u="none" strike="noStrike" cap="none">
                <a:solidFill>
                  <a:srgbClr val="FFFFFF"/>
                </a:solidFill>
                <a:latin typeface="Arial"/>
                <a:ea typeface="Arial"/>
                <a:cs typeface="Arial"/>
                <a:sym typeface="Arial"/>
              </a:endParaRPr>
            </a:p>
          </p:txBody>
        </p:sp>
      </p:grpSp>
      <p:grpSp>
        <p:nvGrpSpPr>
          <p:cNvPr id="470" name="Google Shape;470;g1293bd87428_0_235"/>
          <p:cNvGrpSpPr/>
          <p:nvPr/>
        </p:nvGrpSpPr>
        <p:grpSpPr>
          <a:xfrm>
            <a:off x="5552075" y="1244963"/>
            <a:ext cx="1863000" cy="866400"/>
            <a:chOff x="1500425" y="1244963"/>
            <a:chExt cx="1863000" cy="866400"/>
          </a:xfrm>
        </p:grpSpPr>
        <p:sp>
          <p:nvSpPr>
            <p:cNvPr id="463" name="Google Shape;463;g1293bd87428_0_23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71" name="Google Shape;471;g1293bd87428_0_23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Address</a:t>
              </a:r>
              <a:endParaRPr sz="1000" b="0" i="0" u="none" strike="noStrike" cap="none">
                <a:solidFill>
                  <a:srgbClr val="FFFFFF"/>
                </a:solidFill>
                <a:latin typeface="Arial"/>
                <a:ea typeface="Arial"/>
                <a:cs typeface="Arial"/>
                <a:sym typeface="Arial"/>
              </a:endParaRPr>
            </a:p>
          </p:txBody>
        </p:sp>
      </p:grpSp>
      <p:grpSp>
        <p:nvGrpSpPr>
          <p:cNvPr id="472" name="Google Shape;472;g1293bd87428_0_235"/>
          <p:cNvGrpSpPr/>
          <p:nvPr/>
        </p:nvGrpSpPr>
        <p:grpSpPr>
          <a:xfrm>
            <a:off x="1500425" y="3519088"/>
            <a:ext cx="1863000" cy="866400"/>
            <a:chOff x="1500425" y="1244963"/>
            <a:chExt cx="1863000" cy="866400"/>
          </a:xfrm>
        </p:grpSpPr>
        <p:sp>
          <p:nvSpPr>
            <p:cNvPr id="457" name="Google Shape;457;g1293bd87428_0_23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61" name="Google Shape;461;g1293bd87428_0_23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Animal</a:t>
              </a:r>
              <a:endParaRPr sz="1000" b="0" i="0" u="none" strike="noStrike" cap="none">
                <a:solidFill>
                  <a:srgbClr val="FFFFFF"/>
                </a:solidFill>
                <a:latin typeface="Arial"/>
                <a:ea typeface="Arial"/>
                <a:cs typeface="Arial"/>
                <a:sym typeface="Arial"/>
              </a:endParaRPr>
            </a:p>
          </p:txBody>
        </p:sp>
      </p:grpSp>
      <p:grpSp>
        <p:nvGrpSpPr>
          <p:cNvPr id="473" name="Google Shape;473;g1293bd87428_0_235"/>
          <p:cNvGrpSpPr/>
          <p:nvPr/>
        </p:nvGrpSpPr>
        <p:grpSpPr>
          <a:xfrm>
            <a:off x="5552475" y="3519088"/>
            <a:ext cx="1863000" cy="866400"/>
            <a:chOff x="1500425" y="1244963"/>
            <a:chExt cx="1863000" cy="866400"/>
          </a:xfrm>
        </p:grpSpPr>
        <p:sp>
          <p:nvSpPr>
            <p:cNvPr id="458" name="Google Shape;458;g1293bd87428_0_23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466" name="Google Shape;466;g1293bd87428_0_23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Asylum</a:t>
              </a:r>
              <a:endParaRPr sz="1000" b="0" i="0" u="none" strike="noStrike" cap="none">
                <a:solidFill>
                  <a:srgbClr val="FFFFFF"/>
                </a:solidFill>
                <a:latin typeface="Arial"/>
                <a:ea typeface="Arial"/>
                <a:cs typeface="Arial"/>
                <a:sym typeface="Arial"/>
              </a:endParaRPr>
            </a:p>
          </p:txBody>
        </p:sp>
      </p:grpSp>
      <p:sp>
        <p:nvSpPr>
          <p:cNvPr id="474" name="Google Shape;474;g1293bd87428_0_235"/>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Cardinality</a:t>
            </a:r>
            <a:endParaRPr sz="3200" b="1" i="0" u="none" strike="noStrike" cap="none">
              <a:solidFill>
                <a:srgbClr val="000000"/>
              </a:solidFill>
              <a:latin typeface="Arial"/>
              <a:ea typeface="Arial"/>
              <a:cs typeface="Arial"/>
              <a:sym typeface="Arial"/>
            </a:endParaRPr>
          </a:p>
        </p:txBody>
      </p:sp>
      <p:sp>
        <p:nvSpPr>
          <p:cNvPr id="475" name="Google Shape;475;g1293bd87428_0_235"/>
          <p:cNvSpPr txBox="1"/>
          <p:nvPr/>
        </p:nvSpPr>
        <p:spPr>
          <a:xfrm>
            <a:off x="2431925" y="2068025"/>
            <a:ext cx="57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Proxima Nova"/>
                <a:ea typeface="Proxima Nova"/>
                <a:cs typeface="Proxima Nova"/>
                <a:sym typeface="Proxima Nova"/>
              </a:rPr>
              <a:t>0..1</a:t>
            </a:r>
            <a:endParaRPr sz="1000" b="1">
              <a:latin typeface="Proxima Nova"/>
              <a:ea typeface="Proxima Nova"/>
              <a:cs typeface="Proxima Nova"/>
              <a:sym typeface="Proxima Nova"/>
            </a:endParaRPr>
          </a:p>
        </p:txBody>
      </p:sp>
      <p:sp>
        <p:nvSpPr>
          <p:cNvPr id="476" name="Google Shape;476;g1293bd87428_0_235"/>
          <p:cNvSpPr txBox="1"/>
          <p:nvPr/>
        </p:nvSpPr>
        <p:spPr>
          <a:xfrm>
            <a:off x="2431925" y="3245750"/>
            <a:ext cx="57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Proxima Nova"/>
                <a:ea typeface="Proxima Nova"/>
                <a:cs typeface="Proxima Nova"/>
                <a:sym typeface="Proxima Nova"/>
              </a:rPr>
              <a:t>0..*</a:t>
            </a:r>
            <a:endParaRPr sz="1000" b="1">
              <a:latin typeface="Proxima Nova"/>
              <a:ea typeface="Proxima Nova"/>
              <a:cs typeface="Proxima Nova"/>
              <a:sym typeface="Proxima Nova"/>
            </a:endParaRPr>
          </a:p>
        </p:txBody>
      </p:sp>
      <p:sp>
        <p:nvSpPr>
          <p:cNvPr id="477" name="Google Shape;477;g1293bd87428_0_235"/>
          <p:cNvSpPr txBox="1"/>
          <p:nvPr/>
        </p:nvSpPr>
        <p:spPr>
          <a:xfrm>
            <a:off x="3363425" y="3829575"/>
            <a:ext cx="57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Proxima Nova"/>
                <a:ea typeface="Proxima Nova"/>
                <a:cs typeface="Proxima Nova"/>
                <a:sym typeface="Proxima Nova"/>
              </a:rPr>
              <a:t>0..*</a:t>
            </a:r>
            <a:endParaRPr sz="1000" b="1">
              <a:latin typeface="Proxima Nova"/>
              <a:ea typeface="Proxima Nova"/>
              <a:cs typeface="Proxima Nova"/>
              <a:sym typeface="Proxima Nova"/>
            </a:endParaRPr>
          </a:p>
        </p:txBody>
      </p:sp>
      <p:sp>
        <p:nvSpPr>
          <p:cNvPr id="478" name="Google Shape;478;g1293bd87428_0_235"/>
          <p:cNvSpPr txBox="1"/>
          <p:nvPr/>
        </p:nvSpPr>
        <p:spPr>
          <a:xfrm>
            <a:off x="5171600" y="3829575"/>
            <a:ext cx="57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Proxima Nova"/>
                <a:ea typeface="Proxima Nova"/>
                <a:cs typeface="Proxima Nova"/>
                <a:sym typeface="Proxima Nova"/>
              </a:rPr>
              <a:t>0..1</a:t>
            </a:r>
            <a:endParaRPr sz="1000" b="1">
              <a:latin typeface="Proxima Nova"/>
              <a:ea typeface="Proxima Nova"/>
              <a:cs typeface="Proxima Nova"/>
              <a:sym typeface="Proxima Nova"/>
            </a:endParaRPr>
          </a:p>
        </p:txBody>
      </p:sp>
      <p:sp>
        <p:nvSpPr>
          <p:cNvPr id="479" name="Google Shape;479;g1293bd87428_0_235"/>
          <p:cNvSpPr txBox="1"/>
          <p:nvPr/>
        </p:nvSpPr>
        <p:spPr>
          <a:xfrm>
            <a:off x="6194025" y="2068025"/>
            <a:ext cx="57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Proxima Nova"/>
                <a:ea typeface="Proxima Nova"/>
                <a:cs typeface="Proxima Nova"/>
                <a:sym typeface="Proxima Nova"/>
              </a:rPr>
              <a:t>1..1</a:t>
            </a:r>
            <a:endParaRPr sz="1000" b="1">
              <a:latin typeface="Proxima Nova"/>
              <a:ea typeface="Proxima Nova"/>
              <a:cs typeface="Proxima Nova"/>
              <a:sym typeface="Proxima Nova"/>
            </a:endParaRPr>
          </a:p>
        </p:txBody>
      </p:sp>
      <p:sp>
        <p:nvSpPr>
          <p:cNvPr id="480" name="Google Shape;480;g1293bd87428_0_235"/>
          <p:cNvSpPr txBox="1"/>
          <p:nvPr/>
        </p:nvSpPr>
        <p:spPr>
          <a:xfrm>
            <a:off x="5274475" y="1554825"/>
            <a:ext cx="57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Proxima Nova"/>
                <a:ea typeface="Proxima Nova"/>
                <a:cs typeface="Proxima Nova"/>
                <a:sym typeface="Proxima Nova"/>
              </a:rPr>
              <a:t>1..1</a:t>
            </a:r>
            <a:endParaRPr sz="1000" b="1">
              <a:latin typeface="Proxima Nova"/>
              <a:ea typeface="Proxima Nova"/>
              <a:cs typeface="Proxima Nova"/>
              <a:sym typeface="Proxima Nova"/>
            </a:endParaRPr>
          </a:p>
        </p:txBody>
      </p:sp>
      <p:sp>
        <p:nvSpPr>
          <p:cNvPr id="481" name="Google Shape;481;g1293bd87428_0_235"/>
          <p:cNvSpPr txBox="1"/>
          <p:nvPr/>
        </p:nvSpPr>
        <p:spPr>
          <a:xfrm>
            <a:off x="5547075" y="3245750"/>
            <a:ext cx="57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Proxima Nova"/>
                <a:ea typeface="Proxima Nova"/>
                <a:cs typeface="Proxima Nova"/>
                <a:sym typeface="Proxima Nova"/>
              </a:rPr>
              <a:t>0..*</a:t>
            </a:r>
            <a:endParaRPr sz="1000" b="1">
              <a:latin typeface="Proxima Nova"/>
              <a:ea typeface="Proxima Nova"/>
              <a:cs typeface="Proxima Nova"/>
              <a:sym typeface="Proxima Nova"/>
            </a:endParaRPr>
          </a:p>
        </p:txBody>
      </p:sp>
      <p:sp>
        <p:nvSpPr>
          <p:cNvPr id="482" name="Google Shape;482;g1293bd87428_0_235"/>
          <p:cNvSpPr txBox="1"/>
          <p:nvPr/>
        </p:nvSpPr>
        <p:spPr>
          <a:xfrm>
            <a:off x="3363425" y="1877875"/>
            <a:ext cx="57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Proxima Nova"/>
                <a:ea typeface="Proxima Nova"/>
                <a:cs typeface="Proxima Nova"/>
                <a:sym typeface="Proxima Nova"/>
              </a:rPr>
              <a:t>0..*</a:t>
            </a:r>
            <a:endParaRPr sz="1000" b="1">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cxnSp>
        <p:nvCxnSpPr>
          <p:cNvPr id="487" name="Google Shape;487;g1293bd87428_0_265"/>
          <p:cNvCxnSpPr>
            <a:stCxn id="488" idx="3"/>
            <a:endCxn id="489" idx="1"/>
          </p:cNvCxnSpPr>
          <p:nvPr/>
        </p:nvCxnSpPr>
        <p:spPr>
          <a:xfrm>
            <a:off x="3363425" y="4219905"/>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490" name="Google Shape;490;g1293bd87428_0_265"/>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Is taken care of by</a:t>
            </a:r>
            <a:endParaRPr sz="1350" b="0" i="0" u="none" strike="noStrike" cap="none">
              <a:solidFill>
                <a:schemeClr val="dk1"/>
              </a:solidFill>
              <a:latin typeface="Calibri"/>
              <a:ea typeface="Calibri"/>
              <a:cs typeface="Calibri"/>
              <a:sym typeface="Calibri"/>
            </a:endParaRPr>
          </a:p>
        </p:txBody>
      </p:sp>
      <p:cxnSp>
        <p:nvCxnSpPr>
          <p:cNvPr id="491" name="Google Shape;491;g1293bd87428_0_265"/>
          <p:cNvCxnSpPr>
            <a:stCxn id="492" idx="2"/>
            <a:endCxn id="493" idx="0"/>
          </p:cNvCxnSpPr>
          <p:nvPr/>
        </p:nvCxnSpPr>
        <p:spPr>
          <a:xfrm>
            <a:off x="2431925" y="2294679"/>
            <a:ext cx="0" cy="1224300"/>
          </a:xfrm>
          <a:prstGeom prst="straightConnector1">
            <a:avLst/>
          </a:prstGeom>
          <a:noFill/>
          <a:ln w="9525" cap="flat" cmpd="sng">
            <a:solidFill>
              <a:schemeClr val="accent2"/>
            </a:solidFill>
            <a:prstDash val="solid"/>
            <a:miter lim="800000"/>
            <a:headEnd type="none" w="sm" len="sm"/>
            <a:tailEnd type="none" w="sm" len="sm"/>
          </a:ln>
        </p:spPr>
      </p:cxnSp>
      <p:sp>
        <p:nvSpPr>
          <p:cNvPr id="494" name="Google Shape;494;g1293bd87428_0_265"/>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adopts</a:t>
            </a:r>
            <a:endParaRPr sz="1050" b="0" i="0" u="none" strike="noStrike" cap="none">
              <a:solidFill>
                <a:schemeClr val="dk1"/>
              </a:solidFill>
              <a:latin typeface="Calibri"/>
              <a:ea typeface="Calibri"/>
              <a:cs typeface="Calibri"/>
              <a:sym typeface="Calibri"/>
            </a:endParaRPr>
          </a:p>
        </p:txBody>
      </p:sp>
      <p:cxnSp>
        <p:nvCxnSpPr>
          <p:cNvPr id="495" name="Google Shape;495;g1293bd87428_0_265"/>
          <p:cNvCxnSpPr>
            <a:stCxn id="492" idx="3"/>
            <a:endCxn id="496" idx="1"/>
          </p:cNvCxnSpPr>
          <p:nvPr/>
        </p:nvCxnSpPr>
        <p:spPr>
          <a:xfrm>
            <a:off x="3363425" y="1927029"/>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497" name="Google Shape;497;g1293bd87428_0_265"/>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498" name="Google Shape;498;g1293bd87428_0_265"/>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has address</a:t>
            </a:r>
            <a:endParaRPr sz="1350" b="0" i="0" u="none" strike="noStrike" cap="none">
              <a:solidFill>
                <a:schemeClr val="dk1"/>
              </a:solidFill>
              <a:latin typeface="Calibri"/>
              <a:ea typeface="Calibri"/>
              <a:cs typeface="Calibri"/>
              <a:sym typeface="Calibri"/>
            </a:endParaRPr>
          </a:p>
        </p:txBody>
      </p:sp>
      <p:sp>
        <p:nvSpPr>
          <p:cNvPr id="499" name="Google Shape;499;g1293bd87428_0_265"/>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lvl="0" indent="0" algn="ctr" rtl="0">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has address</a:t>
            </a:r>
            <a:endParaRPr sz="1050">
              <a:solidFill>
                <a:schemeClr val="dk1"/>
              </a:solidFill>
              <a:latin typeface="Calibri"/>
              <a:ea typeface="Calibri"/>
              <a:cs typeface="Calibri"/>
              <a:sym typeface="Calibri"/>
            </a:endParaRPr>
          </a:p>
        </p:txBody>
      </p:sp>
      <p:cxnSp>
        <p:nvCxnSpPr>
          <p:cNvPr id="500" name="Google Shape;500;g1293bd87428_0_265"/>
          <p:cNvCxnSpPr>
            <a:stCxn id="501" idx="0"/>
            <a:endCxn id="496" idx="2"/>
          </p:cNvCxnSpPr>
          <p:nvPr/>
        </p:nvCxnSpPr>
        <p:spPr>
          <a:xfrm rot="10800000">
            <a:off x="6483675" y="2294788"/>
            <a:ext cx="3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502" name="Google Shape;502;g1293bd87428_0_265"/>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503" name="Google Shape;503;g1293bd87428_0_265"/>
          <p:cNvSpPr txBox="1"/>
          <p:nvPr/>
        </p:nvSpPr>
        <p:spPr>
          <a:xfrm rot="2017538">
            <a:off x="3869048" y="2592151"/>
            <a:ext cx="1405833"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latin typeface="Calibri"/>
                <a:ea typeface="Calibri"/>
                <a:cs typeface="Calibri"/>
                <a:sym typeface="Calibri"/>
              </a:rPr>
              <a:t>Is contact person at</a:t>
            </a:r>
            <a:endParaRPr sz="1350" b="0" i="0" u="none" strike="noStrike" cap="none">
              <a:solidFill>
                <a:schemeClr val="dk1"/>
              </a:solidFill>
              <a:latin typeface="Calibri"/>
              <a:ea typeface="Calibri"/>
              <a:cs typeface="Calibri"/>
              <a:sym typeface="Calibri"/>
            </a:endParaRPr>
          </a:p>
        </p:txBody>
      </p:sp>
      <p:grpSp>
        <p:nvGrpSpPr>
          <p:cNvPr id="504" name="Google Shape;504;g1293bd87428_0_265"/>
          <p:cNvGrpSpPr/>
          <p:nvPr/>
        </p:nvGrpSpPr>
        <p:grpSpPr>
          <a:xfrm>
            <a:off x="1500425" y="1244963"/>
            <a:ext cx="1863000" cy="1049716"/>
            <a:chOff x="1500425" y="1244963"/>
            <a:chExt cx="1863000" cy="1049716"/>
          </a:xfrm>
        </p:grpSpPr>
        <p:sp>
          <p:nvSpPr>
            <p:cNvPr id="492" name="Google Shape;492;g1293bd87428_0_265"/>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700"/>
                <a:buFont typeface="Arial"/>
                <a:buNone/>
              </a:pPr>
              <a:r>
                <a:rPr lang="en-GB" sz="700"/>
                <a:t>identification</a:t>
              </a:r>
              <a:endParaRPr sz="700"/>
            </a:p>
            <a:p>
              <a:pPr marL="0" lvl="0" indent="0" algn="ctr" rtl="0">
                <a:spcBef>
                  <a:spcPts val="0"/>
                </a:spcBef>
                <a:spcAft>
                  <a:spcPts val="0"/>
                </a:spcAft>
                <a:buClr>
                  <a:srgbClr val="000000"/>
                </a:buClr>
                <a:buSzPts val="700"/>
                <a:buFont typeface="Arial"/>
                <a:buNone/>
              </a:pPr>
              <a:r>
                <a:rPr lang="en-GB" sz="700"/>
                <a:t>name</a:t>
              </a:r>
              <a:endParaRPr sz="700"/>
            </a:p>
            <a:p>
              <a:pPr marL="0" lvl="0" indent="0" algn="ctr" rtl="0">
                <a:spcBef>
                  <a:spcPts val="0"/>
                </a:spcBef>
                <a:spcAft>
                  <a:spcPts val="0"/>
                </a:spcAft>
                <a:buClr>
                  <a:srgbClr val="000000"/>
                </a:buClr>
                <a:buSzPts val="700"/>
                <a:buFont typeface="Arial"/>
                <a:buNone/>
              </a:pPr>
              <a:r>
                <a:rPr lang="en-GB" sz="700"/>
                <a:t>surname</a:t>
              </a:r>
              <a:endParaRPr sz="700"/>
            </a:p>
            <a:p>
              <a:pPr marL="0" lvl="0" indent="0" algn="ctr" rtl="0">
                <a:spcBef>
                  <a:spcPts val="0"/>
                </a:spcBef>
                <a:spcAft>
                  <a:spcPts val="0"/>
                </a:spcAft>
                <a:buClr>
                  <a:srgbClr val="000000"/>
                </a:buClr>
                <a:buSzPts val="700"/>
                <a:buFont typeface="Arial"/>
                <a:buNone/>
              </a:pPr>
              <a:r>
                <a:rPr lang="en-GB" sz="700"/>
                <a:t>contactInformation</a:t>
              </a:r>
              <a:endParaRPr sz="700"/>
            </a:p>
          </p:txBody>
        </p:sp>
        <p:sp>
          <p:nvSpPr>
            <p:cNvPr id="505" name="Google Shape;505;g1293bd87428_0_26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Person</a:t>
              </a:r>
              <a:endParaRPr sz="1000" b="0" i="0" u="none" strike="noStrike" cap="none">
                <a:solidFill>
                  <a:srgbClr val="FFFFFF"/>
                </a:solidFill>
                <a:latin typeface="Arial"/>
                <a:ea typeface="Arial"/>
                <a:cs typeface="Arial"/>
                <a:sym typeface="Arial"/>
              </a:endParaRPr>
            </a:p>
          </p:txBody>
        </p:sp>
      </p:grpSp>
      <p:grpSp>
        <p:nvGrpSpPr>
          <p:cNvPr id="506" name="Google Shape;506;g1293bd87428_0_265"/>
          <p:cNvGrpSpPr/>
          <p:nvPr/>
        </p:nvGrpSpPr>
        <p:grpSpPr>
          <a:xfrm>
            <a:off x="5552075" y="1244963"/>
            <a:ext cx="1863000" cy="1049715"/>
            <a:chOff x="1500425" y="1244963"/>
            <a:chExt cx="1863000" cy="1049715"/>
          </a:xfrm>
        </p:grpSpPr>
        <p:sp>
          <p:nvSpPr>
            <p:cNvPr id="496" name="Google Shape;496;g1293bd87428_0_265"/>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700"/>
                <a:buFont typeface="Arial"/>
                <a:buNone/>
              </a:pPr>
              <a:r>
                <a:rPr lang="en-GB" sz="700"/>
                <a:t>street</a:t>
              </a:r>
              <a:endParaRPr sz="700"/>
            </a:p>
            <a:p>
              <a:pPr marL="0" lvl="0" indent="0" algn="ctr" rtl="0">
                <a:spcBef>
                  <a:spcPts val="0"/>
                </a:spcBef>
                <a:spcAft>
                  <a:spcPts val="0"/>
                </a:spcAft>
                <a:buClr>
                  <a:srgbClr val="000000"/>
                </a:buClr>
                <a:buSzPts val="700"/>
                <a:buFont typeface="Arial"/>
                <a:buNone/>
              </a:pPr>
              <a:r>
                <a:rPr lang="en-GB" sz="700"/>
                <a:t>houseNumber</a:t>
              </a:r>
              <a:endParaRPr sz="700"/>
            </a:p>
            <a:p>
              <a:pPr marL="0" lvl="0" indent="0" algn="ctr" rtl="0">
                <a:spcBef>
                  <a:spcPts val="0"/>
                </a:spcBef>
                <a:spcAft>
                  <a:spcPts val="0"/>
                </a:spcAft>
                <a:buClr>
                  <a:srgbClr val="000000"/>
                </a:buClr>
                <a:buSzPts val="700"/>
                <a:buFont typeface="Arial"/>
                <a:buNone/>
              </a:pPr>
              <a:r>
                <a:rPr lang="en-GB" sz="700"/>
                <a:t>boxNumber</a:t>
              </a:r>
              <a:endParaRPr sz="700"/>
            </a:p>
            <a:p>
              <a:pPr marL="0" lvl="0" indent="0" algn="ctr" rtl="0">
                <a:spcBef>
                  <a:spcPts val="0"/>
                </a:spcBef>
                <a:spcAft>
                  <a:spcPts val="0"/>
                </a:spcAft>
                <a:buClr>
                  <a:srgbClr val="000000"/>
                </a:buClr>
                <a:buSzPts val="700"/>
                <a:buFont typeface="Arial"/>
                <a:buNone/>
              </a:pPr>
              <a:r>
                <a:rPr lang="en-GB" sz="700"/>
                <a:t>postalCode</a:t>
              </a:r>
              <a:endParaRPr sz="700"/>
            </a:p>
            <a:p>
              <a:pPr marL="0" lvl="0" indent="0" algn="ctr" rtl="0">
                <a:spcBef>
                  <a:spcPts val="0"/>
                </a:spcBef>
                <a:spcAft>
                  <a:spcPts val="0"/>
                </a:spcAft>
                <a:buClr>
                  <a:srgbClr val="000000"/>
                </a:buClr>
                <a:buSzPts val="700"/>
                <a:buFont typeface="Arial"/>
                <a:buNone/>
              </a:pPr>
              <a:r>
                <a:rPr lang="en-GB" sz="700"/>
                <a:t>municipality</a:t>
              </a:r>
              <a:endParaRPr sz="700"/>
            </a:p>
            <a:p>
              <a:pPr marL="0" lvl="0" indent="0" algn="ctr" rtl="0">
                <a:spcBef>
                  <a:spcPts val="0"/>
                </a:spcBef>
                <a:spcAft>
                  <a:spcPts val="0"/>
                </a:spcAft>
                <a:buClr>
                  <a:srgbClr val="000000"/>
                </a:buClr>
                <a:buSzPts val="700"/>
                <a:buFont typeface="Arial"/>
                <a:buNone/>
              </a:pPr>
              <a:r>
                <a:rPr lang="en-GB" sz="700"/>
                <a:t>country</a:t>
              </a:r>
              <a:endParaRPr sz="700"/>
            </a:p>
          </p:txBody>
        </p:sp>
        <p:sp>
          <p:nvSpPr>
            <p:cNvPr id="507" name="Google Shape;507;g1293bd87428_0_26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a:t>
              </a:r>
              <a:r>
                <a:rPr lang="en-GB" sz="1000">
                  <a:solidFill>
                    <a:srgbClr val="FFFFFF"/>
                  </a:solidFill>
                </a:rPr>
                <a:t>d</a:t>
              </a:r>
              <a:r>
                <a:rPr lang="en-GB" sz="1000" b="0" i="0" u="none" strike="noStrike" cap="none">
                  <a:solidFill>
                    <a:srgbClr val="FFFFFF"/>
                  </a:solidFill>
                  <a:latin typeface="Arial"/>
                  <a:ea typeface="Arial"/>
                  <a:cs typeface="Arial"/>
                  <a:sym typeface="Arial"/>
                </a:rPr>
                <a:t>ress</a:t>
              </a:r>
              <a:endParaRPr sz="1000" b="0" i="0" u="none" strike="noStrike" cap="none">
                <a:solidFill>
                  <a:srgbClr val="FFFFFF"/>
                </a:solidFill>
                <a:latin typeface="Arial"/>
                <a:ea typeface="Arial"/>
                <a:cs typeface="Arial"/>
                <a:sym typeface="Arial"/>
              </a:endParaRPr>
            </a:p>
          </p:txBody>
        </p:sp>
      </p:grpSp>
      <p:grpSp>
        <p:nvGrpSpPr>
          <p:cNvPr id="508" name="Google Shape;508;g1293bd87428_0_265"/>
          <p:cNvGrpSpPr/>
          <p:nvPr/>
        </p:nvGrpSpPr>
        <p:grpSpPr>
          <a:xfrm>
            <a:off x="1500425" y="3519088"/>
            <a:ext cx="1863000" cy="1087217"/>
            <a:chOff x="1500425" y="1244963"/>
            <a:chExt cx="1863000" cy="1087217"/>
          </a:xfrm>
        </p:grpSpPr>
        <p:sp>
          <p:nvSpPr>
            <p:cNvPr id="488" name="Google Shape;488;g1293bd87428_0_26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700"/>
                <a:buFont typeface="Arial"/>
                <a:buNone/>
              </a:pPr>
              <a:r>
                <a:rPr lang="en-GB" sz="700"/>
                <a:t>identification</a:t>
              </a:r>
              <a:endParaRPr sz="700"/>
            </a:p>
            <a:p>
              <a:pPr marL="0" lvl="0" indent="0" algn="ctr" rtl="0">
                <a:spcBef>
                  <a:spcPts val="0"/>
                </a:spcBef>
                <a:spcAft>
                  <a:spcPts val="0"/>
                </a:spcAft>
                <a:buClr>
                  <a:srgbClr val="000000"/>
                </a:buClr>
                <a:buSzPts val="700"/>
                <a:buFont typeface="Arial"/>
                <a:buNone/>
              </a:pPr>
              <a:r>
                <a:rPr lang="en-GB" sz="700"/>
                <a:t>name</a:t>
              </a:r>
              <a:endParaRPr sz="700"/>
            </a:p>
            <a:p>
              <a:pPr marL="0" lvl="0" indent="0" algn="ctr" rtl="0">
                <a:spcBef>
                  <a:spcPts val="0"/>
                </a:spcBef>
                <a:spcAft>
                  <a:spcPts val="0"/>
                </a:spcAft>
                <a:buClr>
                  <a:srgbClr val="000000"/>
                </a:buClr>
                <a:buSzPts val="700"/>
                <a:buFont typeface="Arial"/>
                <a:buNone/>
              </a:pPr>
              <a:r>
                <a:rPr lang="en-GB" sz="700"/>
                <a:t>type</a:t>
              </a:r>
              <a:endParaRPr sz="700"/>
            </a:p>
            <a:p>
              <a:pPr marL="0" lvl="0" indent="0" algn="ctr" rtl="0">
                <a:spcBef>
                  <a:spcPts val="0"/>
                </a:spcBef>
                <a:spcAft>
                  <a:spcPts val="0"/>
                </a:spcAft>
                <a:buClr>
                  <a:srgbClr val="000000"/>
                </a:buClr>
                <a:buSzPts val="700"/>
                <a:buFont typeface="Arial"/>
                <a:buNone/>
              </a:pPr>
              <a:r>
                <a:rPr lang="en-GB" sz="700"/>
                <a:t>race</a:t>
              </a:r>
              <a:endParaRPr sz="700"/>
            </a:p>
            <a:p>
              <a:pPr marL="0" lvl="0" indent="0" algn="ctr" rtl="0">
                <a:spcBef>
                  <a:spcPts val="0"/>
                </a:spcBef>
                <a:spcAft>
                  <a:spcPts val="0"/>
                </a:spcAft>
                <a:buClr>
                  <a:srgbClr val="000000"/>
                </a:buClr>
                <a:buSzPts val="700"/>
                <a:buFont typeface="Arial"/>
                <a:buNone/>
              </a:pPr>
              <a:r>
                <a:rPr lang="en-GB" sz="700"/>
                <a:t>birthDate</a:t>
              </a:r>
              <a:endParaRPr sz="700"/>
            </a:p>
            <a:p>
              <a:pPr marL="0" lvl="0" indent="0" algn="ctr" rtl="0">
                <a:spcBef>
                  <a:spcPts val="0"/>
                </a:spcBef>
                <a:spcAft>
                  <a:spcPts val="0"/>
                </a:spcAft>
                <a:buClr>
                  <a:srgbClr val="000000"/>
                </a:buClr>
                <a:buSzPts val="700"/>
                <a:buFont typeface="Arial"/>
                <a:buNone/>
              </a:pPr>
              <a:r>
                <a:rPr lang="en-GB" sz="700"/>
                <a:t>picture</a:t>
              </a:r>
              <a:endParaRPr sz="700"/>
            </a:p>
          </p:txBody>
        </p:sp>
        <p:sp>
          <p:nvSpPr>
            <p:cNvPr id="493" name="Google Shape;493;g1293bd87428_0_26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a:solidFill>
                    <a:srgbClr val="FFFFFF"/>
                  </a:solidFill>
                </a:rPr>
                <a:t>Animal</a:t>
              </a:r>
              <a:endParaRPr sz="1000" b="0" i="0" u="none" strike="noStrike" cap="none">
                <a:solidFill>
                  <a:srgbClr val="FFFFFF"/>
                </a:solidFill>
                <a:latin typeface="Arial"/>
                <a:ea typeface="Arial"/>
                <a:cs typeface="Arial"/>
                <a:sym typeface="Arial"/>
              </a:endParaRPr>
            </a:p>
          </p:txBody>
        </p:sp>
      </p:grpSp>
      <p:grpSp>
        <p:nvGrpSpPr>
          <p:cNvPr id="509" name="Google Shape;509;g1293bd87428_0_265"/>
          <p:cNvGrpSpPr/>
          <p:nvPr/>
        </p:nvGrpSpPr>
        <p:grpSpPr>
          <a:xfrm>
            <a:off x="5552475" y="3519088"/>
            <a:ext cx="1863000" cy="1087217"/>
            <a:chOff x="1500425" y="1244963"/>
            <a:chExt cx="1863000" cy="1087217"/>
          </a:xfrm>
        </p:grpSpPr>
        <p:sp>
          <p:nvSpPr>
            <p:cNvPr id="489" name="Google Shape;489;g1293bd87428_0_26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700"/>
                <a:buFont typeface="Arial"/>
                <a:buNone/>
              </a:pPr>
              <a:r>
                <a:rPr lang="en-GB" sz="700"/>
                <a:t>identification</a:t>
              </a:r>
              <a:endParaRPr sz="700"/>
            </a:p>
            <a:p>
              <a:pPr marL="0" lvl="0" indent="0" algn="ctr" rtl="0">
                <a:spcBef>
                  <a:spcPts val="0"/>
                </a:spcBef>
                <a:spcAft>
                  <a:spcPts val="0"/>
                </a:spcAft>
                <a:buClr>
                  <a:srgbClr val="000000"/>
                </a:buClr>
                <a:buSzPts val="700"/>
                <a:buFont typeface="Arial"/>
                <a:buNone/>
              </a:pPr>
              <a:r>
                <a:rPr lang="en-GB" sz="700"/>
                <a:t>name</a:t>
              </a:r>
              <a:endParaRPr sz="700"/>
            </a:p>
            <a:p>
              <a:pPr marL="0" lvl="0" indent="0" algn="ctr" rtl="0">
                <a:spcBef>
                  <a:spcPts val="0"/>
                </a:spcBef>
                <a:spcAft>
                  <a:spcPts val="0"/>
                </a:spcAft>
                <a:buClr>
                  <a:srgbClr val="000000"/>
                </a:buClr>
                <a:buSzPts val="700"/>
                <a:buFont typeface="Arial"/>
                <a:buNone/>
              </a:pPr>
              <a:r>
                <a:rPr lang="en-GB" sz="700"/>
                <a:t>website</a:t>
              </a:r>
              <a:endParaRPr sz="700"/>
            </a:p>
            <a:p>
              <a:pPr marL="0" lvl="0" indent="0" algn="ctr" rtl="0">
                <a:spcBef>
                  <a:spcPts val="0"/>
                </a:spcBef>
                <a:spcAft>
                  <a:spcPts val="0"/>
                </a:spcAft>
                <a:buClr>
                  <a:srgbClr val="000000"/>
                </a:buClr>
                <a:buSzPts val="700"/>
                <a:buFont typeface="Arial"/>
                <a:buNone/>
              </a:pPr>
              <a:r>
                <a:rPr lang="en-GB" sz="700"/>
                <a:t>contactInformation</a:t>
              </a:r>
              <a:endParaRPr sz="700"/>
            </a:p>
          </p:txBody>
        </p:sp>
        <p:sp>
          <p:nvSpPr>
            <p:cNvPr id="501" name="Google Shape;501;g1293bd87428_0_26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a:t>
              </a:r>
              <a:r>
                <a:rPr lang="en-GB" sz="1000">
                  <a:solidFill>
                    <a:srgbClr val="FFFFFF"/>
                  </a:solidFill>
                </a:rPr>
                <a:t>y</a:t>
              </a:r>
              <a:r>
                <a:rPr lang="en-GB" sz="1000" b="0" i="0" u="none" strike="noStrike" cap="none">
                  <a:solidFill>
                    <a:srgbClr val="FFFFFF"/>
                  </a:solidFill>
                  <a:latin typeface="Arial"/>
                  <a:ea typeface="Arial"/>
                  <a:cs typeface="Arial"/>
                  <a:sym typeface="Arial"/>
                </a:rPr>
                <a:t>lum</a:t>
              </a:r>
              <a:endParaRPr sz="1000" b="0" i="0" u="none" strike="noStrike" cap="none">
                <a:solidFill>
                  <a:srgbClr val="FFFFFF"/>
                </a:solidFill>
                <a:latin typeface="Arial"/>
                <a:ea typeface="Arial"/>
                <a:cs typeface="Arial"/>
                <a:sym typeface="Arial"/>
              </a:endParaRPr>
            </a:p>
          </p:txBody>
        </p:sp>
      </p:grpSp>
      <p:sp>
        <p:nvSpPr>
          <p:cNvPr id="510" name="Google Shape;510;g1293bd87428_0_265"/>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The model</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293bd87428_0_449"/>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UML &amp; </a:t>
            </a:r>
            <a:r>
              <a:rPr lang="en-GB" sz="32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HTML</a:t>
            </a:r>
            <a:endParaRPr sz="3200" b="1" i="0" u="none" strike="noStrike" cap="none">
              <a:solidFill>
                <a:srgbClr val="000000"/>
              </a:solidFill>
              <a:latin typeface="Arial"/>
              <a:ea typeface="Arial"/>
              <a:cs typeface="Arial"/>
              <a:sym typeface="Arial"/>
            </a:endParaRPr>
          </a:p>
        </p:txBody>
      </p:sp>
      <p:pic>
        <p:nvPicPr>
          <p:cNvPr id="516" name="Google Shape;516;g1293bd87428_0_449"/>
          <p:cNvPicPr preferRelativeResize="0"/>
          <p:nvPr/>
        </p:nvPicPr>
        <p:blipFill>
          <a:blip r:embed="rId3">
            <a:alphaModFix/>
          </a:blip>
          <a:stretch>
            <a:fillRect/>
          </a:stretch>
        </p:blipFill>
        <p:spPr>
          <a:xfrm>
            <a:off x="381825" y="1244199"/>
            <a:ext cx="4905901" cy="3093850"/>
          </a:xfrm>
          <a:prstGeom prst="rect">
            <a:avLst/>
          </a:prstGeom>
          <a:noFill/>
          <a:ln>
            <a:noFill/>
          </a:ln>
        </p:spPr>
      </p:pic>
      <p:pic>
        <p:nvPicPr>
          <p:cNvPr id="517" name="Google Shape;517;g1293bd87428_0_449"/>
          <p:cNvPicPr preferRelativeResize="0"/>
          <p:nvPr/>
        </p:nvPicPr>
        <p:blipFill>
          <a:blip r:embed="rId4">
            <a:alphaModFix/>
          </a:blip>
          <a:stretch>
            <a:fillRect/>
          </a:stretch>
        </p:blipFill>
        <p:spPr>
          <a:xfrm>
            <a:off x="5677450" y="1009163"/>
            <a:ext cx="3278475" cy="343387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
          <p:cNvSpPr/>
          <p:nvPr/>
        </p:nvSpPr>
        <p:spPr>
          <a:xfrm>
            <a:off x="710400" y="10121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4"/>
          <p:cNvSpPr/>
          <p:nvPr/>
        </p:nvSpPr>
        <p:spPr>
          <a:xfrm>
            <a:off x="71040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4"/>
          <p:cNvSpPr/>
          <p:nvPr/>
        </p:nvSpPr>
        <p:spPr>
          <a:xfrm>
            <a:off x="457200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4"/>
          <p:cNvSpPr/>
          <p:nvPr/>
        </p:nvSpPr>
        <p:spPr>
          <a:xfrm>
            <a:off x="4572000" y="29363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4"/>
          <p:cNvSpPr/>
          <p:nvPr/>
        </p:nvSpPr>
        <p:spPr>
          <a:xfrm>
            <a:off x="84772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Mute yourself during the meeting</a:t>
            </a:r>
            <a:endParaRPr sz="1400" b="0" i="0" u="none" strike="noStrike" cap="none">
              <a:solidFill>
                <a:srgbClr val="000000"/>
              </a:solidFill>
              <a:latin typeface="Arial"/>
              <a:ea typeface="Arial"/>
              <a:cs typeface="Arial"/>
              <a:sym typeface="Arial"/>
            </a:endParaRPr>
          </a:p>
        </p:txBody>
      </p:sp>
      <p:sp>
        <p:nvSpPr>
          <p:cNvPr id="243" name="Google Shape;243;p4"/>
          <p:cNvSpPr/>
          <p:nvPr/>
        </p:nvSpPr>
        <p:spPr>
          <a:xfrm>
            <a:off x="847725"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FFFFFF"/>
                </a:solidFill>
                <a:latin typeface="Arial"/>
                <a:ea typeface="Arial"/>
                <a:cs typeface="Arial"/>
                <a:sym typeface="Arial"/>
              </a:rPr>
              <a:t>Questions and suggestions can always be communicated via the </a:t>
            </a:r>
            <a:r>
              <a:rPr lang="en-GB" sz="1600" b="1" i="0" u="none" strike="noStrike" cap="none">
                <a:solidFill>
                  <a:srgbClr val="FFFFFF"/>
                </a:solidFill>
                <a:latin typeface="Arial"/>
                <a:ea typeface="Arial"/>
                <a:cs typeface="Arial"/>
                <a:sym typeface="Arial"/>
              </a:rPr>
              <a:t>chat</a:t>
            </a:r>
            <a:r>
              <a:rPr lang="en-GB" sz="1600" b="0" i="0" u="none" strike="noStrike" cap="none">
                <a:solidFill>
                  <a:srgbClr val="FFFFFF"/>
                </a:solidFill>
                <a:latin typeface="Arial"/>
                <a:ea typeface="Arial"/>
                <a:cs typeface="Arial"/>
                <a:sym typeface="Arial"/>
              </a:rPr>
              <a:t>.</a:t>
            </a:r>
            <a:endParaRPr sz="1200" b="0" i="0" u="none" strike="noStrike" cap="none">
              <a:solidFill>
                <a:srgbClr val="FFFFFF"/>
              </a:solidFill>
              <a:latin typeface="Arial"/>
              <a:ea typeface="Arial"/>
              <a:cs typeface="Arial"/>
              <a:sym typeface="Arial"/>
            </a:endParaRPr>
          </a:p>
        </p:txBody>
      </p:sp>
      <p:sp>
        <p:nvSpPr>
          <p:cNvPr id="244" name="Google Shape;244;p4"/>
          <p:cNvSpPr/>
          <p:nvPr/>
        </p:nvSpPr>
        <p:spPr>
          <a:xfrm>
            <a:off x="549975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FFFFFF"/>
                </a:solidFill>
                <a:latin typeface="Arial"/>
                <a:ea typeface="Arial"/>
                <a:cs typeface="Arial"/>
                <a:sym typeface="Arial"/>
              </a:rPr>
              <a:t>Raise your </a:t>
            </a:r>
            <a:r>
              <a:rPr lang="en-GB" sz="1600" b="1" i="0" u="none" strike="noStrike" cap="none">
                <a:solidFill>
                  <a:srgbClr val="FFFFFF"/>
                </a:solidFill>
                <a:latin typeface="Arial"/>
                <a:ea typeface="Arial"/>
                <a:cs typeface="Arial"/>
                <a:sym typeface="Arial"/>
              </a:rPr>
              <a:t>hand </a:t>
            </a:r>
            <a:r>
              <a:rPr lang="en-GB" sz="1600" b="0" i="0" u="none" strike="noStrike" cap="none">
                <a:solidFill>
                  <a:srgbClr val="FFFFFF"/>
                </a:solidFill>
                <a:latin typeface="Arial"/>
                <a:ea typeface="Arial"/>
                <a:cs typeface="Arial"/>
                <a:sym typeface="Arial"/>
              </a:rPr>
              <a:t>before speaking. We encourage interaction!</a:t>
            </a:r>
            <a:endParaRPr sz="1400" b="0" i="0" u="none" strike="noStrike" cap="none">
              <a:solidFill>
                <a:srgbClr val="FFFFFF"/>
              </a:solidFill>
              <a:latin typeface="Arial"/>
              <a:ea typeface="Arial"/>
              <a:cs typeface="Arial"/>
              <a:sym typeface="Arial"/>
            </a:endParaRPr>
          </a:p>
        </p:txBody>
      </p:sp>
      <p:sp>
        <p:nvSpPr>
          <p:cNvPr id="245" name="Google Shape;245;p4"/>
          <p:cNvSpPr/>
          <p:nvPr/>
        </p:nvSpPr>
        <p:spPr>
          <a:xfrm>
            <a:off x="549975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yes/no questions</a:t>
            </a:r>
            <a:r>
              <a:rPr lang="en-GB" sz="1600" b="0" i="0" u="none" strike="noStrike" cap="none">
                <a:solidFill>
                  <a:schemeClr val="dk1"/>
                </a:solidFill>
                <a:latin typeface="Arial"/>
                <a:ea typeface="Arial"/>
                <a:cs typeface="Arial"/>
                <a:sym typeface="Arial"/>
              </a:rPr>
              <a:t> can be answered via the chat:</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Yes = +1</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No = - 1</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Neutral = 0</a:t>
            </a:r>
            <a:endParaRPr sz="1600" b="0" i="0" u="none" strike="noStrike" cap="none">
              <a:solidFill>
                <a:schemeClr val="dk1"/>
              </a:solidFill>
              <a:latin typeface="Arial"/>
              <a:ea typeface="Arial"/>
              <a:cs typeface="Arial"/>
              <a:sym typeface="Arial"/>
            </a:endParaRPr>
          </a:p>
        </p:txBody>
      </p:sp>
      <p:sp>
        <p:nvSpPr>
          <p:cNvPr id="246" name="Google Shape;246;p4" descr="Help Question&#10;"/>
          <p:cNvSpPr/>
          <p:nvPr/>
        </p:nvSpPr>
        <p:spPr>
          <a:xfrm>
            <a:off x="383630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 name="Google Shape;247;p4" descr="Down Chevron Circle&#10;"/>
          <p:cNvSpPr/>
          <p:nvPr/>
        </p:nvSpPr>
        <p:spPr>
          <a:xfrm>
            <a:off x="479615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48" name="Google Shape;248;p4"/>
          <p:cNvPicPr preferRelativeResize="0"/>
          <p:nvPr/>
        </p:nvPicPr>
        <p:blipFill rotWithShape="1">
          <a:blip r:embed="rId3">
            <a:alphaModFix/>
          </a:blip>
          <a:srcRect/>
          <a:stretch/>
        </p:blipFill>
        <p:spPr>
          <a:xfrm>
            <a:off x="3836288" y="1727700"/>
            <a:ext cx="481025" cy="481025"/>
          </a:xfrm>
          <a:prstGeom prst="rect">
            <a:avLst/>
          </a:prstGeom>
          <a:noFill/>
          <a:ln>
            <a:noFill/>
          </a:ln>
        </p:spPr>
      </p:pic>
      <p:pic>
        <p:nvPicPr>
          <p:cNvPr id="249" name="Google Shape;249;p4"/>
          <p:cNvPicPr preferRelativeResize="0"/>
          <p:nvPr/>
        </p:nvPicPr>
        <p:blipFill rotWithShape="1">
          <a:blip r:embed="rId4">
            <a:alphaModFix/>
          </a:blip>
          <a:srcRect b="14944"/>
          <a:stretch/>
        </p:blipFill>
        <p:spPr>
          <a:xfrm>
            <a:off x="4754961" y="1735325"/>
            <a:ext cx="561829" cy="477850"/>
          </a:xfrm>
          <a:prstGeom prst="rect">
            <a:avLst/>
          </a:prstGeom>
          <a:noFill/>
          <a:ln>
            <a:noFill/>
          </a:ln>
        </p:spPr>
      </p:pic>
      <p:sp>
        <p:nvSpPr>
          <p:cNvPr id="250" name="Google Shape;250;p4"/>
          <p:cNvSpPr/>
          <p:nvPr/>
        </p:nvSpPr>
        <p:spPr>
          <a:xfrm>
            <a:off x="4106213" y="2467562"/>
            <a:ext cx="931500" cy="9315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1" name="Google Shape;251;p4"/>
          <p:cNvPicPr preferRelativeResize="0"/>
          <p:nvPr/>
        </p:nvPicPr>
        <p:blipFill rotWithShape="1">
          <a:blip r:embed="rId5">
            <a:alphaModFix/>
          </a:blip>
          <a:srcRect/>
          <a:stretch/>
        </p:blipFill>
        <p:spPr>
          <a:xfrm>
            <a:off x="4361100" y="2692788"/>
            <a:ext cx="481025" cy="481025"/>
          </a:xfrm>
          <a:prstGeom prst="rect">
            <a:avLst/>
          </a:prstGeom>
          <a:noFill/>
          <a:ln>
            <a:noFill/>
          </a:ln>
        </p:spPr>
      </p:pic>
      <p:sp>
        <p:nvSpPr>
          <p:cNvPr id="252" name="Google Shape;252;p4"/>
          <p:cNvSpPr txBox="1"/>
          <p:nvPr/>
        </p:nvSpPr>
        <p:spPr>
          <a:xfrm>
            <a:off x="4161125" y="3052775"/>
            <a:ext cx="8217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GB" sz="700" b="1" i="0" u="none" strike="noStrike" cap="none">
                <a:solidFill>
                  <a:srgbClr val="000000"/>
                </a:solidFill>
                <a:latin typeface="Proxima Nova"/>
                <a:ea typeface="Proxima Nova"/>
                <a:cs typeface="Proxima Nova"/>
                <a:sym typeface="Proxima Nova"/>
              </a:rPr>
              <a:t>Recorded</a:t>
            </a:r>
            <a:endParaRPr sz="700" b="1" i="0" u="none" strike="noStrike" cap="none">
              <a:solidFill>
                <a:srgbClr val="000000"/>
              </a:solidFill>
              <a:latin typeface="Proxima Nova"/>
              <a:ea typeface="Proxima Nova"/>
              <a:cs typeface="Proxima Nova"/>
              <a:sym typeface="Proxima Nova"/>
            </a:endParaRPr>
          </a:p>
        </p:txBody>
      </p:sp>
      <p:sp>
        <p:nvSpPr>
          <p:cNvPr id="253" name="Google Shape;253;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Before we start…</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g12bcac2bf53_0_249"/>
          <p:cNvPicPr preferRelativeResize="0"/>
          <p:nvPr/>
        </p:nvPicPr>
        <p:blipFill rotWithShape="1">
          <a:blip r:embed="rId3">
            <a:alphaModFix/>
          </a:blip>
          <a:srcRect l="14798" r="35206"/>
          <a:stretch/>
        </p:blipFill>
        <p:spPr>
          <a:xfrm>
            <a:off x="5206050" y="134075"/>
            <a:ext cx="3659994" cy="4862399"/>
          </a:xfrm>
          <a:prstGeom prst="rect">
            <a:avLst/>
          </a:prstGeom>
          <a:noFill/>
          <a:ln>
            <a:noFill/>
          </a:ln>
        </p:spPr>
      </p:pic>
      <p:sp>
        <p:nvSpPr>
          <p:cNvPr id="523" name="Google Shape;523;g12bcac2bf53_0_249"/>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g12bcac2bf53_0_249"/>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g12bcac2bf53_0_249"/>
          <p:cNvSpPr txBox="1"/>
          <p:nvPr/>
        </p:nvSpPr>
        <p:spPr>
          <a:xfrm>
            <a:off x="458850" y="-6475"/>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a:t>Passenger Transport Hubs</a:t>
            </a:r>
            <a:endParaRPr sz="3700" b="1"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f9c5d1c9e7_0_9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Reuse of Flemish standard</a:t>
            </a:r>
            <a:endParaRPr sz="3200" b="1" i="0" u="none" strike="noStrike" cap="none">
              <a:solidFill>
                <a:srgbClr val="000000"/>
              </a:solidFill>
              <a:latin typeface="Arial"/>
              <a:ea typeface="Arial"/>
              <a:cs typeface="Arial"/>
              <a:sym typeface="Arial"/>
            </a:endParaRPr>
          </a:p>
        </p:txBody>
      </p:sp>
      <p:sp>
        <p:nvSpPr>
          <p:cNvPr id="531" name="Google Shape;531;gf9c5d1c9e7_0_92"/>
          <p:cNvSpPr txBox="1"/>
          <p:nvPr/>
        </p:nvSpPr>
        <p:spPr>
          <a:xfrm>
            <a:off x="775000" y="1062868"/>
            <a:ext cx="6824100" cy="1164900"/>
          </a:xfrm>
          <a:prstGeom prst="rect">
            <a:avLst/>
          </a:prstGeom>
          <a:noFill/>
          <a:ln>
            <a:noFill/>
          </a:ln>
        </p:spPr>
        <p:txBody>
          <a:bodyPr spcFirstLastPara="1" wrap="square" lIns="91425" tIns="45700" rIns="91425" bIns="0"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Existing Flemish standard (</a:t>
            </a:r>
            <a:r>
              <a:rPr lang="en-GB" sz="1800" b="0" i="0" u="sng" strike="noStrike" cap="none">
                <a:solidFill>
                  <a:schemeClr val="hlink"/>
                </a:solidFill>
                <a:latin typeface="Arial"/>
                <a:ea typeface="Arial"/>
                <a:cs typeface="Arial"/>
                <a:sym typeface="Arial"/>
                <a:hlinkClick r:id="rId3"/>
              </a:rPr>
              <a:t>OSLO Hoppinpunten</a:t>
            </a:r>
            <a:r>
              <a:rPr lang="en-GB" sz="1800" b="0" i="0" u="none" strike="noStrike" cap="none">
                <a:solidFill>
                  <a:srgbClr val="000000"/>
                </a:solidFill>
                <a:latin typeface="Arial"/>
                <a:ea typeface="Arial"/>
                <a:cs typeface="Arial"/>
                <a:sym typeface="Arial"/>
              </a:rPr>
              <a:t>)</a:t>
            </a:r>
            <a:endParaRPr sz="1800" b="0" i="0" u="none" strike="noStrike" cap="none">
              <a:solidFill>
                <a:srgbClr val="000000"/>
              </a:solidFill>
              <a:latin typeface="Arial"/>
              <a:ea typeface="Arial"/>
              <a:cs typeface="Arial"/>
              <a:sym typeface="Arial"/>
            </a:endParaRPr>
          </a:p>
          <a:p>
            <a:pPr marL="914400" marR="0" lvl="1" indent="-34290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Basis of this track</a:t>
            </a:r>
            <a:endParaRPr sz="1800" b="0" i="0" u="none" strike="noStrike" cap="none">
              <a:solidFill>
                <a:srgbClr val="000000"/>
              </a:solidFill>
              <a:latin typeface="Arial"/>
              <a:ea typeface="Arial"/>
              <a:cs typeface="Arial"/>
              <a:sym typeface="Arial"/>
            </a:endParaRPr>
          </a:p>
          <a:p>
            <a:pPr marL="914400" marR="0" lvl="1" indent="-34290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Based on (inter)national standards</a:t>
            </a:r>
            <a:endParaRPr sz="1800" b="0" i="0" u="none" strike="noStrike" cap="none">
              <a:solidFill>
                <a:srgbClr val="000000"/>
              </a:solidFill>
              <a:latin typeface="Arial"/>
              <a:ea typeface="Arial"/>
              <a:cs typeface="Arial"/>
              <a:sym typeface="Arial"/>
            </a:endParaRPr>
          </a:p>
          <a:p>
            <a:pPr marL="1371600" marR="0" lvl="2" indent="-342900" algn="l" rtl="0">
              <a:lnSpc>
                <a:spcPct val="100000"/>
              </a:lnSpc>
              <a:spcBef>
                <a:spcPts val="0"/>
              </a:spcBef>
              <a:spcAft>
                <a:spcPts val="0"/>
              </a:spcAft>
              <a:buClr>
                <a:srgbClr val="000000"/>
              </a:buClr>
              <a:buSzPts val="1800"/>
              <a:buFont typeface="Arial"/>
              <a:buChar char="■"/>
            </a:pPr>
            <a:r>
              <a:rPr lang="en-GB" sz="1800" b="0" i="0" u="sng" strike="noStrike" cap="none">
                <a:solidFill>
                  <a:schemeClr val="hlink"/>
                </a:solidFill>
                <a:latin typeface="Arial"/>
                <a:ea typeface="Arial"/>
                <a:cs typeface="Arial"/>
                <a:sym typeface="Arial"/>
                <a:hlinkClick r:id="rId4"/>
              </a:rPr>
              <a:t>Inspire (transport networks)</a:t>
            </a:r>
            <a:endParaRPr sz="1800" b="0" i="0" u="none" strike="noStrike" cap="none">
              <a:solidFill>
                <a:srgbClr val="000000"/>
              </a:solidFill>
              <a:latin typeface="Arial"/>
              <a:ea typeface="Arial"/>
              <a:cs typeface="Arial"/>
              <a:sym typeface="Arial"/>
            </a:endParaRPr>
          </a:p>
          <a:p>
            <a:pPr marL="1371600" marR="0" lvl="2" indent="-342900" algn="l" rtl="0">
              <a:lnSpc>
                <a:spcPct val="100000"/>
              </a:lnSpc>
              <a:spcBef>
                <a:spcPts val="0"/>
              </a:spcBef>
              <a:spcAft>
                <a:spcPts val="0"/>
              </a:spcAft>
              <a:buClr>
                <a:srgbClr val="000000"/>
              </a:buClr>
              <a:buSzPts val="1800"/>
              <a:buFont typeface="Arial"/>
              <a:buChar char="■"/>
            </a:pPr>
            <a:r>
              <a:rPr lang="en-GB" sz="1800" b="0" i="0" u="sng" strike="noStrike" cap="none">
                <a:solidFill>
                  <a:schemeClr val="hlink"/>
                </a:solidFill>
                <a:latin typeface="Arial"/>
                <a:ea typeface="Arial"/>
                <a:cs typeface="Arial"/>
                <a:sym typeface="Arial"/>
                <a:hlinkClick r:id="rId5"/>
              </a:rPr>
              <a:t>Mobivoc</a:t>
            </a:r>
            <a:endParaRPr sz="1800" b="0" i="0" u="none" strike="noStrike" cap="none">
              <a:solidFill>
                <a:srgbClr val="000000"/>
              </a:solidFill>
              <a:latin typeface="Arial"/>
              <a:ea typeface="Arial"/>
              <a:cs typeface="Arial"/>
              <a:sym typeface="Arial"/>
            </a:endParaRPr>
          </a:p>
          <a:p>
            <a:pPr marL="1371600" marR="0" lvl="2" indent="-342900" algn="l" rtl="0">
              <a:lnSpc>
                <a:spcPct val="100000"/>
              </a:lnSpc>
              <a:spcBef>
                <a:spcPts val="0"/>
              </a:spcBef>
              <a:spcAft>
                <a:spcPts val="0"/>
              </a:spcAft>
              <a:buClr>
                <a:srgbClr val="000000"/>
              </a:buClr>
              <a:buSzPts val="1800"/>
              <a:buFont typeface="Arial"/>
              <a:buChar char="■"/>
            </a:pPr>
            <a:r>
              <a:rPr lang="en-GB" sz="1800" b="0" i="0" u="sng" strike="noStrike" cap="none">
                <a:solidFill>
                  <a:schemeClr val="hlink"/>
                </a:solidFill>
                <a:latin typeface="Arial"/>
                <a:ea typeface="Arial"/>
                <a:cs typeface="Arial"/>
                <a:sym typeface="Arial"/>
                <a:hlinkClick r:id="rId6"/>
              </a:rPr>
              <a:t>NeTEx (Stop Places)</a:t>
            </a:r>
            <a:endParaRPr sz="1800" b="0" i="0" u="none" strike="noStrike" cap="none">
              <a:solidFill>
                <a:srgbClr val="000000"/>
              </a:solidFill>
              <a:latin typeface="Arial"/>
              <a:ea typeface="Arial"/>
              <a:cs typeface="Arial"/>
              <a:sym typeface="Arial"/>
            </a:endParaRPr>
          </a:p>
          <a:p>
            <a:pPr marL="1371600" marR="0" lvl="2" indent="-342900" algn="l" rtl="0">
              <a:lnSpc>
                <a:spcPct val="100000"/>
              </a:lnSpc>
              <a:spcBef>
                <a:spcPts val="0"/>
              </a:spcBef>
              <a:spcAft>
                <a:spcPts val="0"/>
              </a:spcAft>
              <a:buClr>
                <a:srgbClr val="000000"/>
              </a:buClr>
              <a:buSzPts val="1800"/>
              <a:buFont typeface="Arial"/>
              <a:buChar char="■"/>
            </a:pPr>
            <a:r>
              <a:rPr lang="en-GB" sz="1800" b="0" i="0" u="sng" strike="noStrike" cap="none">
                <a:solidFill>
                  <a:schemeClr val="hlink"/>
                </a:solidFill>
                <a:latin typeface="Arial"/>
                <a:ea typeface="Arial"/>
                <a:cs typeface="Arial"/>
                <a:sym typeface="Arial"/>
                <a:hlinkClick r:id="rId7"/>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OSLO Mobiliteit: Trips en aanbod</a:t>
            </a:r>
            <a:r>
              <a:rPr lang="en-GB" sz="18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(OSLO Mobility: Trips and offers)</a:t>
            </a:r>
            <a:endParaRPr sz="18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endParaRPr>
          </a:p>
          <a:p>
            <a:pPr marL="1371600" marR="0" lvl="2" indent="-342900" algn="l" rtl="0">
              <a:lnSpc>
                <a:spcPct val="100000"/>
              </a:lnSpc>
              <a:spcBef>
                <a:spcPts val="0"/>
              </a:spcBef>
              <a:spcAft>
                <a:spcPts val="0"/>
              </a:spcAft>
              <a:buClr>
                <a:srgbClr val="000000"/>
              </a:buClr>
              <a:buSzPts val="1800"/>
              <a:buFont typeface="Arial"/>
              <a:buChar char="■"/>
            </a:pPr>
            <a:r>
              <a:rPr lang="en-GB" sz="1800" b="0" i="0" u="sng" strike="noStrike" cap="none">
                <a:solidFill>
                  <a:schemeClr val="hlink"/>
                </a:solidFill>
                <a:latin typeface="Arial"/>
                <a:ea typeface="Arial"/>
                <a:cs typeface="Arial"/>
                <a:sym typeface="Arial"/>
                <a:hlinkClick r:id="rId8"/>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OSLO Mobiliteit: Planning en dienstregeling</a:t>
            </a:r>
            <a:r>
              <a:rPr lang="en-GB" sz="18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 (OSLO Mobility: Planning and schedule)</a:t>
            </a:r>
            <a:endParaRPr sz="18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endParaRPr>
          </a:p>
          <a:p>
            <a:pPr marL="1371600" marR="0" lvl="2" indent="-342900" algn="l" rtl="0">
              <a:lnSpc>
                <a:spcPct val="100000"/>
              </a:lnSpc>
              <a:spcBef>
                <a:spcPts val="0"/>
              </a:spcBef>
              <a:spcAft>
                <a:spcPts val="0"/>
              </a:spcAft>
              <a:buClr>
                <a:srgbClr val="000000"/>
              </a:buClr>
              <a:buSzPts val="1800"/>
              <a:buFont typeface="Arial"/>
              <a:buChar char="■"/>
            </a:pPr>
            <a:r>
              <a:rPr lang="en-GB" sz="1800" b="0" i="0" u="sng" strike="noStrike" cap="none">
                <a:solidFill>
                  <a:schemeClr val="hlink"/>
                </a:solidFill>
                <a:latin typeface="Arial"/>
                <a:ea typeface="Arial"/>
                <a:cs typeface="Arial"/>
                <a:sym typeface="Arial"/>
                <a:hlinkClick r:id="rId9"/>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OSLO Openbaar domein</a:t>
            </a:r>
            <a:r>
              <a:rPr lang="en-GB" sz="1800" b="0" i="0" u="none" strike="noStrike" cap="none">
                <a:solidFill>
                  <a:srgbClr val="000000"/>
                </a:solidFill>
                <a:latin typeface="Arial"/>
                <a:ea typeface="Arial"/>
                <a:cs typeface="Arial"/>
                <a:sym typeface="Arial"/>
              </a:rPr>
              <a:t> (OSLO Public domain)</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100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g1220a676567_1_0"/>
          <p:cNvPicPr preferRelativeResize="0"/>
          <p:nvPr/>
        </p:nvPicPr>
        <p:blipFill>
          <a:blip r:embed="rId3">
            <a:alphaModFix/>
          </a:blip>
          <a:stretch>
            <a:fillRect/>
          </a:stretch>
        </p:blipFill>
        <p:spPr>
          <a:xfrm>
            <a:off x="499700" y="1276200"/>
            <a:ext cx="8381727" cy="2713425"/>
          </a:xfrm>
          <a:prstGeom prst="rect">
            <a:avLst/>
          </a:prstGeom>
          <a:noFill/>
          <a:ln w="9525" cap="flat" cmpd="sng">
            <a:solidFill>
              <a:schemeClr val="dk2"/>
            </a:solidFill>
            <a:prstDash val="solid"/>
            <a:round/>
            <a:headEnd type="none" w="sm" len="sm"/>
            <a:tailEnd type="none" w="sm" len="sm"/>
          </a:ln>
        </p:spPr>
      </p:pic>
      <p:sp>
        <p:nvSpPr>
          <p:cNvPr id="537" name="Google Shape;537;g1220a676567_1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Foundation of the </a:t>
            </a:r>
            <a:r>
              <a:rPr lang="en-GB" sz="32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model</a:t>
            </a:r>
            <a:r>
              <a:rPr lang="en-GB" sz="3200" b="1" i="0" u="none" strike="noStrike" cap="none">
                <a:solidFill>
                  <a:srgbClr val="000000"/>
                </a:solidFill>
                <a:latin typeface="Arial"/>
                <a:ea typeface="Arial"/>
                <a:cs typeface="Arial"/>
                <a:sym typeface="Arial"/>
              </a:rPr>
              <a:t> </a:t>
            </a:r>
            <a:endParaRPr sz="3200" b="1" i="0" u="none" strike="noStrike" cap="none">
              <a:solidFill>
                <a:srgbClr val="000000"/>
              </a:solidFill>
              <a:latin typeface="Arial"/>
              <a:ea typeface="Arial"/>
              <a:cs typeface="Arial"/>
              <a:sym typeface="Arial"/>
            </a:endParaRPr>
          </a:p>
        </p:txBody>
      </p:sp>
      <p:grpSp>
        <p:nvGrpSpPr>
          <p:cNvPr id="538" name="Google Shape;538;g1220a676567_1_0"/>
          <p:cNvGrpSpPr/>
          <p:nvPr/>
        </p:nvGrpSpPr>
        <p:grpSpPr>
          <a:xfrm>
            <a:off x="669450" y="1506725"/>
            <a:ext cx="6848666" cy="2204975"/>
            <a:chOff x="597154" y="1621240"/>
            <a:chExt cx="6709117" cy="2204975"/>
          </a:xfrm>
        </p:grpSpPr>
        <p:sp>
          <p:nvSpPr>
            <p:cNvPr id="539" name="Google Shape;539;g1220a676567_1_0"/>
            <p:cNvSpPr/>
            <p:nvPr/>
          </p:nvSpPr>
          <p:spPr>
            <a:xfrm>
              <a:off x="1869465" y="3434415"/>
              <a:ext cx="845100" cy="391800"/>
            </a:xfrm>
            <a:prstGeom prst="roundRect">
              <a:avLst>
                <a:gd name="adj" fmla="val 0"/>
              </a:avLst>
            </a:prstGeom>
            <a:solidFill>
              <a:srgbClr val="FF0000">
                <a:alpha val="1568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40" name="Google Shape;540;g1220a676567_1_0"/>
            <p:cNvSpPr/>
            <p:nvPr/>
          </p:nvSpPr>
          <p:spPr>
            <a:xfrm>
              <a:off x="3117481" y="3434415"/>
              <a:ext cx="971100" cy="391800"/>
            </a:xfrm>
            <a:prstGeom prst="roundRect">
              <a:avLst>
                <a:gd name="adj" fmla="val 0"/>
              </a:avLst>
            </a:prstGeom>
            <a:solidFill>
              <a:srgbClr val="00B0F0">
                <a:alpha val="1568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41" name="Google Shape;541;g1220a676567_1_0"/>
            <p:cNvSpPr/>
            <p:nvPr/>
          </p:nvSpPr>
          <p:spPr>
            <a:xfrm>
              <a:off x="4531176" y="3478440"/>
              <a:ext cx="1159800" cy="347700"/>
            </a:xfrm>
            <a:prstGeom prst="roundRect">
              <a:avLst>
                <a:gd name="adj" fmla="val 0"/>
              </a:avLst>
            </a:prstGeom>
            <a:solidFill>
              <a:schemeClr val="accent1">
                <a:alpha val="15686"/>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42" name="Google Shape;542;g1220a676567_1_0"/>
            <p:cNvSpPr/>
            <p:nvPr/>
          </p:nvSpPr>
          <p:spPr>
            <a:xfrm>
              <a:off x="6292271" y="3478440"/>
              <a:ext cx="1014000" cy="347700"/>
            </a:xfrm>
            <a:prstGeom prst="roundRect">
              <a:avLst>
                <a:gd name="adj" fmla="val 0"/>
              </a:avLst>
            </a:prstGeom>
            <a:solidFill>
              <a:srgbClr val="00B050">
                <a:alpha val="1568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43" name="Google Shape;543;g1220a676567_1_0"/>
            <p:cNvSpPr/>
            <p:nvPr/>
          </p:nvSpPr>
          <p:spPr>
            <a:xfrm>
              <a:off x="597154" y="3478440"/>
              <a:ext cx="797400" cy="347700"/>
            </a:xfrm>
            <a:prstGeom prst="roundRect">
              <a:avLst>
                <a:gd name="adj" fmla="val 0"/>
              </a:avLst>
            </a:prstGeom>
            <a:solidFill>
              <a:schemeClr val="dk2">
                <a:alpha val="15686"/>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44" name="Google Shape;544;g1220a676567_1_0"/>
            <p:cNvSpPr/>
            <p:nvPr/>
          </p:nvSpPr>
          <p:spPr>
            <a:xfrm>
              <a:off x="597154" y="2612965"/>
              <a:ext cx="797400" cy="347700"/>
            </a:xfrm>
            <a:prstGeom prst="roundRect">
              <a:avLst>
                <a:gd name="adj" fmla="val 0"/>
              </a:avLst>
            </a:prstGeom>
            <a:solidFill>
              <a:schemeClr val="dk2">
                <a:alpha val="15686"/>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45" name="Google Shape;545;g1220a676567_1_0"/>
            <p:cNvSpPr/>
            <p:nvPr/>
          </p:nvSpPr>
          <p:spPr>
            <a:xfrm>
              <a:off x="4088582" y="1621240"/>
              <a:ext cx="1214100" cy="695700"/>
            </a:xfrm>
            <a:prstGeom prst="roundRect">
              <a:avLst>
                <a:gd name="adj" fmla="val 0"/>
              </a:avLst>
            </a:prstGeom>
            <a:solidFill>
              <a:schemeClr val="dk2">
                <a:alpha val="15686"/>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546" name="Google Shape;546;g1220a676567_1_0"/>
          <p:cNvSpPr txBox="1"/>
          <p:nvPr/>
        </p:nvSpPr>
        <p:spPr>
          <a:xfrm>
            <a:off x="510650" y="4188800"/>
            <a:ext cx="839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 References to other models are also translated in English now</a:t>
            </a:r>
            <a:endParaRPr sz="1000"/>
          </a:p>
        </p:txBody>
      </p:sp>
      <p:pic>
        <p:nvPicPr>
          <p:cNvPr id="547" name="Google Shape;547;g1220a676567_1_0"/>
          <p:cNvPicPr preferRelativeResize="0"/>
          <p:nvPr/>
        </p:nvPicPr>
        <p:blipFill>
          <a:blip r:embed="rId4">
            <a:alphaModFix/>
          </a:blip>
          <a:stretch>
            <a:fillRect/>
          </a:stretch>
        </p:blipFill>
        <p:spPr>
          <a:xfrm>
            <a:off x="7806399" y="3348074"/>
            <a:ext cx="898299" cy="399600"/>
          </a:xfrm>
          <a:prstGeom prst="rect">
            <a:avLst/>
          </a:prstGeom>
          <a:noFill/>
          <a:ln>
            <a:noFill/>
          </a:ln>
        </p:spPr>
      </p:pic>
      <p:sp>
        <p:nvSpPr>
          <p:cNvPr id="548" name="Google Shape;548;g1220a676567_1_0"/>
          <p:cNvSpPr/>
          <p:nvPr/>
        </p:nvSpPr>
        <p:spPr>
          <a:xfrm>
            <a:off x="7806400" y="3347325"/>
            <a:ext cx="771000" cy="399600"/>
          </a:xfrm>
          <a:prstGeom prst="roundRect">
            <a:avLst>
              <a:gd name="adj" fmla="val 0"/>
            </a:avLst>
          </a:prstGeom>
          <a:solidFill>
            <a:srgbClr val="E92596">
              <a:alpha val="1569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g121e5beef30_0_14"/>
          <p:cNvPicPr preferRelativeResize="0"/>
          <p:nvPr/>
        </p:nvPicPr>
        <p:blipFill>
          <a:blip r:embed="rId3">
            <a:alphaModFix/>
          </a:blip>
          <a:stretch>
            <a:fillRect/>
          </a:stretch>
        </p:blipFill>
        <p:spPr>
          <a:xfrm>
            <a:off x="3627925" y="209875"/>
            <a:ext cx="4655623" cy="4668001"/>
          </a:xfrm>
          <a:prstGeom prst="rect">
            <a:avLst/>
          </a:prstGeom>
          <a:noFill/>
          <a:ln w="9525" cap="flat" cmpd="sng">
            <a:solidFill>
              <a:schemeClr val="dk2"/>
            </a:solidFill>
            <a:prstDash val="solid"/>
            <a:round/>
            <a:headEnd type="none" w="sm" len="sm"/>
            <a:tailEnd type="none" w="sm" len="sm"/>
          </a:ln>
        </p:spPr>
      </p:pic>
      <p:sp>
        <p:nvSpPr>
          <p:cNvPr id="554" name="Google Shape;554;g121e5beef30_0_1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Full </a:t>
            </a:r>
            <a:r>
              <a:rPr lang="en-GB" sz="32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model</a:t>
            </a:r>
            <a:endParaRPr sz="3200" b="1" i="0" u="none" strike="noStrike" cap="none">
              <a:solidFill>
                <a:srgbClr val="000000"/>
              </a:solidFill>
              <a:latin typeface="Arial"/>
              <a:ea typeface="Arial"/>
              <a:cs typeface="Arial"/>
              <a:sym typeface="Arial"/>
            </a:endParaRPr>
          </a:p>
        </p:txBody>
      </p:sp>
      <p:sp>
        <p:nvSpPr>
          <p:cNvPr id="555" name="Google Shape;555;g121e5beef30_0_14"/>
          <p:cNvSpPr/>
          <p:nvPr/>
        </p:nvSpPr>
        <p:spPr>
          <a:xfrm>
            <a:off x="3627925" y="1150600"/>
            <a:ext cx="2028000" cy="3727200"/>
          </a:xfrm>
          <a:prstGeom prst="roundRect">
            <a:avLst>
              <a:gd name="adj" fmla="val 0"/>
            </a:avLst>
          </a:prstGeom>
          <a:solidFill>
            <a:srgbClr val="FF0000">
              <a:alpha val="1568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6" name="Google Shape;556;g121e5beef30_0_14"/>
          <p:cNvSpPr/>
          <p:nvPr/>
        </p:nvSpPr>
        <p:spPr>
          <a:xfrm>
            <a:off x="5101026" y="757625"/>
            <a:ext cx="554700" cy="393300"/>
          </a:xfrm>
          <a:prstGeom prst="roundRect">
            <a:avLst>
              <a:gd name="adj" fmla="val 0"/>
            </a:avLst>
          </a:prstGeom>
          <a:solidFill>
            <a:srgbClr val="FF0000">
              <a:alpha val="1568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7" name="Google Shape;557;g121e5beef30_0_14"/>
          <p:cNvSpPr/>
          <p:nvPr/>
        </p:nvSpPr>
        <p:spPr>
          <a:xfrm>
            <a:off x="3627920" y="209882"/>
            <a:ext cx="1473206" cy="940710"/>
          </a:xfrm>
          <a:prstGeom prst="roundRect">
            <a:avLst>
              <a:gd name="adj" fmla="val 0"/>
            </a:avLst>
          </a:prstGeom>
          <a:solidFill>
            <a:schemeClr val="dk2">
              <a:alpha val="15686"/>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8" name="Google Shape;558;g121e5beef30_0_14"/>
          <p:cNvSpPr/>
          <p:nvPr/>
        </p:nvSpPr>
        <p:spPr>
          <a:xfrm>
            <a:off x="5101022" y="209882"/>
            <a:ext cx="2564229" cy="547842"/>
          </a:xfrm>
          <a:prstGeom prst="roundRect">
            <a:avLst>
              <a:gd name="adj" fmla="val 0"/>
            </a:avLst>
          </a:prstGeom>
          <a:solidFill>
            <a:schemeClr val="dk2">
              <a:alpha val="15686"/>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59" name="Google Shape;559;g121e5beef30_0_14"/>
          <p:cNvSpPr/>
          <p:nvPr/>
        </p:nvSpPr>
        <p:spPr>
          <a:xfrm>
            <a:off x="5655825" y="757625"/>
            <a:ext cx="618300" cy="4120200"/>
          </a:xfrm>
          <a:prstGeom prst="roundRect">
            <a:avLst>
              <a:gd name="adj" fmla="val 0"/>
            </a:avLst>
          </a:prstGeom>
          <a:solidFill>
            <a:srgbClr val="00B0F0">
              <a:alpha val="1568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60" name="Google Shape;560;g121e5beef30_0_14"/>
          <p:cNvSpPr/>
          <p:nvPr/>
        </p:nvSpPr>
        <p:spPr>
          <a:xfrm>
            <a:off x="6270635" y="757622"/>
            <a:ext cx="729810" cy="4120251"/>
          </a:xfrm>
          <a:prstGeom prst="roundRect">
            <a:avLst>
              <a:gd name="adj" fmla="val 0"/>
            </a:avLst>
          </a:prstGeom>
          <a:solidFill>
            <a:schemeClr val="accent1">
              <a:alpha val="15686"/>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61" name="Google Shape;561;g121e5beef30_0_14"/>
          <p:cNvSpPr/>
          <p:nvPr/>
        </p:nvSpPr>
        <p:spPr>
          <a:xfrm>
            <a:off x="6987723" y="757622"/>
            <a:ext cx="677533" cy="4120251"/>
          </a:xfrm>
          <a:prstGeom prst="roundRect">
            <a:avLst>
              <a:gd name="adj" fmla="val 0"/>
            </a:avLst>
          </a:prstGeom>
          <a:solidFill>
            <a:srgbClr val="00B050">
              <a:alpha val="1568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62" name="Google Shape;562;g121e5beef30_0_14"/>
          <p:cNvSpPr/>
          <p:nvPr/>
        </p:nvSpPr>
        <p:spPr>
          <a:xfrm>
            <a:off x="7665250" y="209875"/>
            <a:ext cx="618300" cy="4668000"/>
          </a:xfrm>
          <a:prstGeom prst="roundRect">
            <a:avLst>
              <a:gd name="adj" fmla="val 0"/>
            </a:avLst>
          </a:prstGeom>
          <a:solidFill>
            <a:srgbClr val="E92596">
              <a:alpha val="15686"/>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gfa15db3b28_0_90"/>
          <p:cNvPicPr preferRelativeResize="0"/>
          <p:nvPr/>
        </p:nvPicPr>
        <p:blipFill rotWithShape="1">
          <a:blip r:embed="rId3">
            <a:alphaModFix/>
          </a:blip>
          <a:srcRect/>
          <a:stretch/>
        </p:blipFill>
        <p:spPr>
          <a:xfrm>
            <a:off x="530000" y="844675"/>
            <a:ext cx="2725576" cy="2026799"/>
          </a:xfrm>
          <a:prstGeom prst="rect">
            <a:avLst/>
          </a:prstGeom>
          <a:noFill/>
          <a:ln w="9525" cap="flat" cmpd="sng">
            <a:solidFill>
              <a:schemeClr val="dk2"/>
            </a:solidFill>
            <a:prstDash val="solid"/>
            <a:round/>
            <a:headEnd type="none" w="sm" len="sm"/>
            <a:tailEnd type="none" w="sm" len="sm"/>
          </a:ln>
        </p:spPr>
      </p:pic>
      <p:pic>
        <p:nvPicPr>
          <p:cNvPr id="568" name="Google Shape;568;gfa15db3b28_0_90"/>
          <p:cNvPicPr preferRelativeResize="0"/>
          <p:nvPr/>
        </p:nvPicPr>
        <p:blipFill rotWithShape="1">
          <a:blip r:embed="rId4">
            <a:alphaModFix/>
          </a:blip>
          <a:srcRect/>
          <a:stretch/>
        </p:blipFill>
        <p:spPr>
          <a:xfrm>
            <a:off x="1625300" y="3011750"/>
            <a:ext cx="3843169" cy="2026800"/>
          </a:xfrm>
          <a:prstGeom prst="rect">
            <a:avLst/>
          </a:prstGeom>
          <a:noFill/>
          <a:ln w="9525" cap="flat" cmpd="sng">
            <a:solidFill>
              <a:schemeClr val="dk2"/>
            </a:solidFill>
            <a:prstDash val="solid"/>
            <a:round/>
            <a:headEnd type="none" w="sm" len="sm"/>
            <a:tailEnd type="none" w="sm" len="sm"/>
          </a:ln>
        </p:spPr>
      </p:pic>
      <p:sp>
        <p:nvSpPr>
          <p:cNvPr id="569" name="Google Shape;569;gfa15db3b28_0_9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PURL.eu</a:t>
            </a:r>
            <a:endParaRPr sz="1400" b="0" i="0" u="none" strike="noStrike" cap="none">
              <a:solidFill>
                <a:srgbClr val="000000"/>
              </a:solidFill>
              <a:latin typeface="Arial"/>
              <a:ea typeface="Arial"/>
              <a:cs typeface="Arial"/>
              <a:sym typeface="Arial"/>
            </a:endParaRPr>
          </a:p>
        </p:txBody>
      </p:sp>
      <p:pic>
        <p:nvPicPr>
          <p:cNvPr id="570" name="Google Shape;570;gfa15db3b28_0_90"/>
          <p:cNvPicPr preferRelativeResize="0"/>
          <p:nvPr/>
        </p:nvPicPr>
        <p:blipFill>
          <a:blip r:embed="rId5">
            <a:alphaModFix/>
          </a:blip>
          <a:stretch>
            <a:fillRect/>
          </a:stretch>
        </p:blipFill>
        <p:spPr>
          <a:xfrm>
            <a:off x="5632401" y="1813200"/>
            <a:ext cx="2949550" cy="3225350"/>
          </a:xfrm>
          <a:prstGeom prst="rect">
            <a:avLst/>
          </a:prstGeom>
          <a:noFill/>
          <a:ln w="9525" cap="flat" cmpd="sng">
            <a:solidFill>
              <a:schemeClr val="dk2"/>
            </a:solidFill>
            <a:prstDash val="solid"/>
            <a:round/>
            <a:headEnd type="none" w="sm" len="sm"/>
            <a:tailEnd type="none" w="sm" len="sm"/>
          </a:ln>
        </p:spPr>
      </p:pic>
      <p:cxnSp>
        <p:nvCxnSpPr>
          <p:cNvPr id="571" name="Google Shape;571;gfa15db3b28_0_90"/>
          <p:cNvCxnSpPr>
            <a:endCxn id="568" idx="1"/>
          </p:cNvCxnSpPr>
          <p:nvPr/>
        </p:nvCxnSpPr>
        <p:spPr>
          <a:xfrm rot="-5400000" flipH="1">
            <a:off x="935150" y="3335000"/>
            <a:ext cx="1153800" cy="226500"/>
          </a:xfrm>
          <a:prstGeom prst="bentConnector2">
            <a:avLst/>
          </a:prstGeom>
          <a:noFill/>
          <a:ln w="9525" cap="flat" cmpd="sng">
            <a:solidFill>
              <a:schemeClr val="dk2"/>
            </a:solidFill>
            <a:prstDash val="solid"/>
            <a:round/>
            <a:headEnd type="none" w="med" len="med"/>
            <a:tailEnd type="triangle" w="med" len="med"/>
          </a:ln>
        </p:spPr>
      </p:cxnSp>
      <p:cxnSp>
        <p:nvCxnSpPr>
          <p:cNvPr id="572" name="Google Shape;572;gfa15db3b28_0_90"/>
          <p:cNvCxnSpPr>
            <a:stCxn id="568" idx="0"/>
          </p:cNvCxnSpPr>
          <p:nvPr/>
        </p:nvCxnSpPr>
        <p:spPr>
          <a:xfrm rot="-5400000">
            <a:off x="4352834" y="1732400"/>
            <a:ext cx="473400" cy="2085300"/>
          </a:xfrm>
          <a:prstGeom prst="bentConnector2">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gfa15db3b28_0_31"/>
          <p:cNvPicPr preferRelativeResize="0"/>
          <p:nvPr/>
        </p:nvPicPr>
        <p:blipFill rotWithShape="1">
          <a:blip r:embed="rId3">
            <a:alphaModFix/>
          </a:blip>
          <a:srcRect l="14797" r="35209"/>
          <a:stretch/>
        </p:blipFill>
        <p:spPr>
          <a:xfrm>
            <a:off x="5206050" y="134075"/>
            <a:ext cx="3659994" cy="4862399"/>
          </a:xfrm>
          <a:prstGeom prst="rect">
            <a:avLst/>
          </a:prstGeom>
          <a:noFill/>
          <a:ln>
            <a:noFill/>
          </a:ln>
        </p:spPr>
      </p:pic>
      <p:sp>
        <p:nvSpPr>
          <p:cNvPr id="578" name="Google Shape;578;gfa15db3b28_0_3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gfa15db3b28_0_3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gfa15db3b28_0_31"/>
          <p:cNvSpPr txBox="1"/>
          <p:nvPr/>
        </p:nvSpPr>
        <p:spPr>
          <a:xfrm>
            <a:off x="458850" y="-6475"/>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a:t>Discussion Points</a:t>
            </a:r>
            <a:endParaRPr sz="3700" b="1"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12bcac2bf53_2_79"/>
          <p:cNvSpPr/>
          <p:nvPr/>
        </p:nvSpPr>
        <p:spPr>
          <a:xfrm>
            <a:off x="2464450" y="1050900"/>
            <a:ext cx="6133200" cy="4048200"/>
          </a:xfrm>
          <a:prstGeom prst="rect">
            <a:avLst/>
          </a:prstGeom>
          <a:solidFill>
            <a:srgbClr val="F2F2F2"/>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g12bcac2bf53_2_79"/>
          <p:cNvSpPr txBox="1">
            <a:spLocks noGrp="1"/>
          </p:cNvSpPr>
          <p:nvPr>
            <p:ph type="title"/>
          </p:nvPr>
        </p:nvSpPr>
        <p:spPr>
          <a:xfrm>
            <a:off x="485125" y="262200"/>
            <a:ext cx="7416000" cy="667200"/>
          </a:xfrm>
          <a:prstGeom prst="rect">
            <a:avLst/>
          </a:prstGeom>
          <a:noFill/>
          <a:ln>
            <a:noFill/>
          </a:ln>
        </p:spPr>
        <p:txBody>
          <a:bodyPr spcFirstLastPara="1" wrap="square" lIns="91425" tIns="91425" rIns="91425" bIns="91425" anchor="t" anchorCtr="0">
            <a:noAutofit/>
          </a:bodyPr>
          <a:lstStyle/>
          <a:p>
            <a:pPr marL="0" marR="0" lvl="0" indent="0" algn="l" rtl="0">
              <a:lnSpc>
                <a:spcPct val="102702"/>
              </a:lnSpc>
              <a:spcBef>
                <a:spcPts val="0"/>
              </a:spcBef>
              <a:spcAft>
                <a:spcPts val="0"/>
              </a:spcAft>
              <a:buClr>
                <a:schemeClr val="dk1"/>
              </a:buClr>
              <a:buSzPts val="3700"/>
              <a:buNone/>
            </a:pPr>
            <a:r>
              <a:rPr lang="en-GB" sz="3200" b="1">
                <a:solidFill>
                  <a:srgbClr val="000000"/>
                </a:solidFill>
                <a:latin typeface="Arial"/>
                <a:ea typeface="Arial"/>
                <a:cs typeface="Arial"/>
                <a:sym typeface="Arial"/>
              </a:rPr>
              <a:t>Versioning - OSLO LDES</a:t>
            </a:r>
            <a:endParaRPr sz="2800"/>
          </a:p>
        </p:txBody>
      </p:sp>
      <p:sp>
        <p:nvSpPr>
          <p:cNvPr id="587" name="Google Shape;587;g12bcac2bf53_2_79"/>
          <p:cNvSpPr txBox="1">
            <a:spLocks noGrp="1"/>
          </p:cNvSpPr>
          <p:nvPr>
            <p:ph type="body" idx="1"/>
          </p:nvPr>
        </p:nvSpPr>
        <p:spPr>
          <a:xfrm>
            <a:off x="2383100" y="1021725"/>
            <a:ext cx="7711500" cy="1143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LDES = Linked Data Event Streams</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Collection of Versions, Observations etc (</a:t>
            </a:r>
            <a:r>
              <a:rPr lang="en-GB" sz="140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ImmutableObjects</a:t>
            </a:r>
            <a:r>
              <a:rPr lang="en-GB" sz="1400">
                <a:latin typeface="Arial"/>
                <a:ea typeface="Arial"/>
                <a:cs typeface="Arial"/>
                <a:sym typeface="Arial"/>
              </a:rPr>
              <a:t>)</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Fragmentation: e.g. by pagination</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u="sng">
                <a:solidFill>
                  <a:schemeClr val="hlink"/>
                </a:solidFill>
                <a:latin typeface="Arial"/>
                <a:ea typeface="Arial"/>
                <a:cs typeface="Arial"/>
                <a:sym typeface="Arial"/>
                <a:hlinkClick r:id="rId3"/>
              </a:rPr>
              <a:t>OSLO-LDES</a:t>
            </a:r>
            <a:r>
              <a:rPr lang="en-GB" sz="1400">
                <a:latin typeface="Arial"/>
                <a:ea typeface="Arial"/>
                <a:cs typeface="Arial"/>
                <a:sym typeface="Arial"/>
              </a:rPr>
              <a:t>: extension on </a:t>
            </a:r>
            <a:r>
              <a:rPr lang="en-GB" sz="1400" u="sng">
                <a:solidFill>
                  <a:schemeClr val="hlink"/>
                </a:solidFill>
                <a:latin typeface="Arial"/>
                <a:ea typeface="Arial"/>
                <a:cs typeface="Arial"/>
                <a:sym typeface="Arial"/>
                <a:hlinkClick r:id="rId4"/>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W3C-LDES</a:t>
            </a:r>
            <a:r>
              <a:rPr lang="en-GB" sz="140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(also an extension, of </a:t>
            </a:r>
            <a:r>
              <a:rPr lang="en-GB" sz="1400" u="sng">
                <a:solidFill>
                  <a:schemeClr val="hlink"/>
                </a:solidFill>
                <a:latin typeface="Arial"/>
                <a:ea typeface="Arial"/>
                <a:cs typeface="Arial"/>
                <a:sym typeface="Arial"/>
                <a:hlinkClick r:id="rId5"/>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TREE</a:t>
            </a:r>
            <a:r>
              <a:rPr lang="en-GB" sz="1400">
                <a:latin typeface="Arial"/>
                <a:ea typeface="Arial"/>
                <a:cs typeface="Arial"/>
                <a:sym typeface="Arial"/>
              </a:rPr>
              <a:t>)</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Usage: </a:t>
            </a:r>
            <a:r>
              <a:rPr lang="en-GB" sz="140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synchronising a replica OR direct querying</a:t>
            </a:r>
            <a:endParaRPr sz="1400">
              <a:latin typeface="Arial"/>
              <a:ea typeface="Arial"/>
              <a:cs typeface="Arial"/>
              <a:sym typeface="Arial"/>
            </a:endParaRPr>
          </a:p>
        </p:txBody>
      </p:sp>
      <p:pic>
        <p:nvPicPr>
          <p:cNvPr id="588" name="Google Shape;588;g12bcac2bf53_2_79"/>
          <p:cNvPicPr preferRelativeResize="0"/>
          <p:nvPr/>
        </p:nvPicPr>
        <p:blipFill>
          <a:blip r:embed="rId6">
            <a:alphaModFix/>
          </a:blip>
          <a:stretch>
            <a:fillRect/>
          </a:stretch>
        </p:blipFill>
        <p:spPr>
          <a:xfrm>
            <a:off x="2560626" y="2257049"/>
            <a:ext cx="5991301" cy="2796725"/>
          </a:xfrm>
          <a:prstGeom prst="rect">
            <a:avLst/>
          </a:prstGeom>
          <a:noFill/>
          <a:ln>
            <a:noFill/>
          </a:ln>
        </p:spPr>
      </p:pic>
      <p:sp>
        <p:nvSpPr>
          <p:cNvPr id="589" name="Google Shape;589;g12bcac2bf53_2_79"/>
          <p:cNvSpPr txBox="1"/>
          <p:nvPr/>
        </p:nvSpPr>
        <p:spPr>
          <a:xfrm>
            <a:off x="564475" y="1153350"/>
            <a:ext cx="1312800" cy="3843300"/>
          </a:xfrm>
          <a:prstGeom prst="rect">
            <a:avLst/>
          </a:prstGeom>
          <a:solidFill>
            <a:srgbClr val="F3F3F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590" name="Google Shape;590;g12bcac2bf53_2_79"/>
          <p:cNvSpPr txBox="1"/>
          <p:nvPr/>
        </p:nvSpPr>
        <p:spPr>
          <a:xfrm>
            <a:off x="642175" y="2499150"/>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Versioning on objects</a:t>
            </a:r>
            <a:endParaRPr sz="1000"/>
          </a:p>
        </p:txBody>
      </p:sp>
      <p:sp>
        <p:nvSpPr>
          <p:cNvPr id="591" name="Google Shape;591;g12bcac2bf53_2_79"/>
          <p:cNvSpPr txBox="1"/>
          <p:nvPr/>
        </p:nvSpPr>
        <p:spPr>
          <a:xfrm>
            <a:off x="642175" y="3729750"/>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How would this model deal with traffic, or a strike causing blocked streets</a:t>
            </a:r>
            <a:endParaRPr sz="1000"/>
          </a:p>
        </p:txBody>
      </p:sp>
      <p:sp>
        <p:nvSpPr>
          <p:cNvPr id="592" name="Google Shape;592;g12bcac2bf53_2_79"/>
          <p:cNvSpPr txBox="1"/>
          <p:nvPr/>
        </p:nvSpPr>
        <p:spPr>
          <a:xfrm>
            <a:off x="642175" y="1268550"/>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Does this present the predicted or the real trip? What about occurring differences?</a:t>
            </a:r>
            <a:endParaRPr sz="1000"/>
          </a:p>
        </p:txBody>
      </p:sp>
      <p:sp>
        <p:nvSpPr>
          <p:cNvPr id="593" name="Google Shape;593;g12bcac2bf53_2_79"/>
          <p:cNvSpPr/>
          <p:nvPr/>
        </p:nvSpPr>
        <p:spPr>
          <a:xfrm rot="-5400000">
            <a:off x="2031400" y="2956650"/>
            <a:ext cx="629400" cy="236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12bcac2bf53_2_86"/>
          <p:cNvSpPr txBox="1">
            <a:spLocks noGrp="1"/>
          </p:cNvSpPr>
          <p:nvPr>
            <p:ph type="title"/>
          </p:nvPr>
        </p:nvSpPr>
        <p:spPr>
          <a:xfrm>
            <a:off x="457800" y="262200"/>
            <a:ext cx="7416000" cy="667314"/>
          </a:xfrm>
          <a:prstGeom prst="rect">
            <a:avLst/>
          </a:prstGeom>
          <a:noFill/>
          <a:ln>
            <a:noFill/>
          </a:ln>
        </p:spPr>
        <p:txBody>
          <a:bodyPr spcFirstLastPara="1" wrap="square" lIns="91425" tIns="91425" rIns="91425" bIns="91425" anchor="t" anchorCtr="0">
            <a:noAutofit/>
          </a:bodyPr>
          <a:lstStyle/>
          <a:p>
            <a:pPr marL="0" marR="0" lvl="0" indent="0" algn="l" rtl="0">
              <a:lnSpc>
                <a:spcPct val="102702"/>
              </a:lnSpc>
              <a:spcBef>
                <a:spcPts val="0"/>
              </a:spcBef>
              <a:spcAft>
                <a:spcPts val="0"/>
              </a:spcAft>
              <a:buClr>
                <a:schemeClr val="dk1"/>
              </a:buClr>
              <a:buSzPts val="3700"/>
              <a:buNone/>
            </a:pPr>
            <a:r>
              <a:rPr lang="en-GB" sz="3200" b="1">
                <a:solidFill>
                  <a:srgbClr val="000000"/>
                </a:solidFill>
                <a:latin typeface="Arial"/>
                <a:ea typeface="Arial"/>
                <a:cs typeface="Arial"/>
                <a:sym typeface="Arial"/>
              </a:rPr>
              <a:t>LDES data-example</a:t>
            </a:r>
            <a:endParaRPr sz="3200" b="1">
              <a:solidFill>
                <a:srgbClr val="000000"/>
              </a:solidFill>
              <a:latin typeface="Arial"/>
              <a:ea typeface="Arial"/>
              <a:cs typeface="Arial"/>
              <a:sym typeface="Arial"/>
            </a:endParaRPr>
          </a:p>
        </p:txBody>
      </p:sp>
      <p:sp>
        <p:nvSpPr>
          <p:cNvPr id="599" name="Google Shape;599;g12bcac2bf53_2_86"/>
          <p:cNvSpPr txBox="1">
            <a:spLocks noGrp="1"/>
          </p:cNvSpPr>
          <p:nvPr>
            <p:ph type="body" idx="1"/>
          </p:nvPr>
        </p:nvSpPr>
        <p:spPr>
          <a:xfrm>
            <a:off x="562525" y="1040125"/>
            <a:ext cx="6808500" cy="1343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Assumption: we are going to synchronise our replica-database</a:t>
            </a:r>
            <a:endParaRPr sz="1400">
              <a:latin typeface="Arial"/>
              <a:ea typeface="Arial"/>
              <a:cs typeface="Arial"/>
              <a:sym typeface="Arial"/>
            </a:endParaRPr>
          </a:p>
          <a:p>
            <a:pPr marL="914400" marR="0" lvl="1"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E.g. by polling the EventStream</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Here: the Evenstream of OSLO PTH → Resource</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To ensure that it is up-to-date (in order that we always know the correct number of available bikes in a train station, e.g. Blue-bikes in this example). </a:t>
            </a:r>
            <a:endParaRPr sz="1400">
              <a:latin typeface="Arial"/>
              <a:ea typeface="Arial"/>
              <a:cs typeface="Arial"/>
              <a:sym typeface="Arial"/>
            </a:endParaRPr>
          </a:p>
        </p:txBody>
      </p:sp>
      <p:pic>
        <p:nvPicPr>
          <p:cNvPr id="600" name="Google Shape;600;g12bcac2bf53_2_86"/>
          <p:cNvPicPr preferRelativeResize="0"/>
          <p:nvPr/>
        </p:nvPicPr>
        <p:blipFill>
          <a:blip r:embed="rId3">
            <a:alphaModFix/>
          </a:blip>
          <a:stretch>
            <a:fillRect/>
          </a:stretch>
        </p:blipFill>
        <p:spPr>
          <a:xfrm>
            <a:off x="870511" y="2432600"/>
            <a:ext cx="3701492" cy="2454875"/>
          </a:xfrm>
          <a:prstGeom prst="rect">
            <a:avLst/>
          </a:prstGeom>
          <a:noFill/>
          <a:ln>
            <a:noFill/>
          </a:ln>
        </p:spPr>
      </p:pic>
      <p:pic>
        <p:nvPicPr>
          <p:cNvPr id="601" name="Google Shape;601;g12bcac2bf53_2_86"/>
          <p:cNvPicPr preferRelativeResize="0"/>
          <p:nvPr/>
        </p:nvPicPr>
        <p:blipFill>
          <a:blip r:embed="rId4">
            <a:alphaModFix/>
          </a:blip>
          <a:stretch>
            <a:fillRect/>
          </a:stretch>
        </p:blipFill>
        <p:spPr>
          <a:xfrm>
            <a:off x="4642975" y="2432600"/>
            <a:ext cx="2454875" cy="2454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12bcac2bf53_2_92"/>
          <p:cNvSpPr txBox="1">
            <a:spLocks noGrp="1"/>
          </p:cNvSpPr>
          <p:nvPr>
            <p:ph type="title"/>
          </p:nvPr>
        </p:nvSpPr>
        <p:spPr>
          <a:xfrm>
            <a:off x="457800" y="262200"/>
            <a:ext cx="7416000" cy="667314"/>
          </a:xfrm>
          <a:prstGeom prst="rect">
            <a:avLst/>
          </a:prstGeom>
          <a:noFill/>
          <a:ln>
            <a:noFill/>
          </a:ln>
        </p:spPr>
        <p:txBody>
          <a:bodyPr spcFirstLastPara="1" wrap="square" lIns="91425" tIns="91425" rIns="91425" bIns="91425" anchor="t" anchorCtr="0">
            <a:noAutofit/>
          </a:bodyPr>
          <a:lstStyle/>
          <a:p>
            <a:pPr marL="0" marR="0" lvl="0" indent="0" algn="l" rtl="0">
              <a:lnSpc>
                <a:spcPct val="102702"/>
              </a:lnSpc>
              <a:spcBef>
                <a:spcPts val="0"/>
              </a:spcBef>
              <a:spcAft>
                <a:spcPts val="0"/>
              </a:spcAft>
              <a:buClr>
                <a:schemeClr val="dk1"/>
              </a:buClr>
              <a:buSzPts val="3700"/>
              <a:buNone/>
            </a:pPr>
            <a:r>
              <a:rPr lang="en-GB" sz="3200" b="1">
                <a:solidFill>
                  <a:srgbClr val="000000"/>
                </a:solidFill>
                <a:latin typeface="Arial"/>
                <a:ea typeface="Arial"/>
                <a:cs typeface="Arial"/>
                <a:sym typeface="Arial"/>
              </a:rPr>
              <a:t>LDES data-example</a:t>
            </a:r>
            <a:endParaRPr sz="2800"/>
          </a:p>
        </p:txBody>
      </p:sp>
      <p:sp>
        <p:nvSpPr>
          <p:cNvPr id="607" name="Google Shape;607;g12bcac2bf53_2_92"/>
          <p:cNvSpPr txBox="1">
            <a:spLocks noGrp="1"/>
          </p:cNvSpPr>
          <p:nvPr>
            <p:ph type="body" idx="1"/>
          </p:nvPr>
        </p:nvSpPr>
        <p:spPr>
          <a:xfrm>
            <a:off x="562530" y="1040125"/>
            <a:ext cx="3226800" cy="3047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Let’s assume that our replica of the Resources database looks like this at </a:t>
            </a:r>
            <a:r>
              <a:rPr lang="en-GB" sz="1400" b="1">
                <a:latin typeface="Arial"/>
                <a:ea typeface="Arial"/>
                <a:cs typeface="Arial"/>
                <a:sym typeface="Arial"/>
              </a:rPr>
              <a:t>9am</a:t>
            </a:r>
            <a:r>
              <a:rPr lang="en-GB" sz="1400">
                <a:latin typeface="Arial"/>
                <a:ea typeface="Arial"/>
                <a:cs typeface="Arial"/>
                <a:sym typeface="Arial"/>
              </a:rPr>
              <a:t>.</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Two bikes are available at that moment:</a:t>
            </a:r>
            <a:endParaRPr sz="1400">
              <a:latin typeface="Arial"/>
              <a:ea typeface="Arial"/>
              <a:cs typeface="Arial"/>
              <a:sym typeface="Arial"/>
            </a:endParaRPr>
          </a:p>
          <a:p>
            <a:pPr marL="914400" lvl="1" indent="-317500" algn="l" rtl="0">
              <a:lnSpc>
                <a:spcPct val="90000"/>
              </a:lnSpc>
              <a:spcBef>
                <a:spcPts val="300"/>
              </a:spcBef>
              <a:spcAft>
                <a:spcPts val="0"/>
              </a:spcAft>
              <a:buSzPts val="1400"/>
              <a:buFont typeface="Arial"/>
              <a:buChar char="•"/>
            </a:pPr>
            <a:r>
              <a:rPr lang="en-GB" sz="1400">
                <a:latin typeface="Arial"/>
                <a:ea typeface="Arial"/>
                <a:cs typeface="Arial"/>
                <a:sym typeface="Arial"/>
              </a:rPr>
              <a:t>Bike BB-LS-001</a:t>
            </a:r>
            <a:endParaRPr sz="1400">
              <a:latin typeface="Arial"/>
              <a:ea typeface="Arial"/>
              <a:cs typeface="Arial"/>
              <a:sym typeface="Arial"/>
            </a:endParaRPr>
          </a:p>
          <a:p>
            <a:pPr marL="914400" lvl="1" indent="-317500" algn="l" rtl="0">
              <a:lnSpc>
                <a:spcPct val="90000"/>
              </a:lnSpc>
              <a:spcBef>
                <a:spcPts val="300"/>
              </a:spcBef>
              <a:spcAft>
                <a:spcPts val="0"/>
              </a:spcAft>
              <a:buSzPts val="1400"/>
              <a:buFont typeface="Arial"/>
              <a:buChar char="•"/>
            </a:pPr>
            <a:r>
              <a:rPr lang="en-GB" sz="1400">
                <a:latin typeface="Arial"/>
                <a:ea typeface="Arial"/>
                <a:cs typeface="Arial"/>
                <a:sym typeface="Arial"/>
              </a:rPr>
              <a:t>Bike BB-LS-002</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They are in BicycleParkingStation BPS123 (in Leuven station)</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And provided by MobilityService MS456  (Blue-bike service) </a:t>
            </a:r>
            <a:endParaRPr sz="1400">
              <a:latin typeface="Arial"/>
              <a:ea typeface="Arial"/>
              <a:cs typeface="Arial"/>
              <a:sym typeface="Arial"/>
            </a:endParaRPr>
          </a:p>
        </p:txBody>
      </p:sp>
      <p:pic>
        <p:nvPicPr>
          <p:cNvPr id="608" name="Google Shape;608;g12bcac2bf53_2_92"/>
          <p:cNvPicPr preferRelativeResize="0"/>
          <p:nvPr/>
        </p:nvPicPr>
        <p:blipFill rotWithShape="1">
          <a:blip r:embed="rId3">
            <a:alphaModFix/>
          </a:blip>
          <a:srcRect/>
          <a:stretch/>
        </p:blipFill>
        <p:spPr>
          <a:xfrm>
            <a:off x="4139013" y="1237812"/>
            <a:ext cx="4857583" cy="2652337"/>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12bcac2bf53_2_98"/>
          <p:cNvSpPr txBox="1">
            <a:spLocks noGrp="1"/>
          </p:cNvSpPr>
          <p:nvPr>
            <p:ph type="title"/>
          </p:nvPr>
        </p:nvSpPr>
        <p:spPr>
          <a:xfrm>
            <a:off x="457800" y="262200"/>
            <a:ext cx="8686200" cy="667200"/>
          </a:xfrm>
          <a:prstGeom prst="rect">
            <a:avLst/>
          </a:prstGeom>
          <a:noFill/>
          <a:ln>
            <a:noFill/>
          </a:ln>
        </p:spPr>
        <p:txBody>
          <a:bodyPr spcFirstLastPara="1" wrap="square" lIns="91425" tIns="91425" rIns="91425" bIns="91425" anchor="t" anchorCtr="0">
            <a:noAutofit/>
          </a:bodyPr>
          <a:lstStyle/>
          <a:p>
            <a:pPr marL="0" marR="0" lvl="0" indent="0" algn="l" rtl="0">
              <a:lnSpc>
                <a:spcPct val="102702"/>
              </a:lnSpc>
              <a:spcBef>
                <a:spcPts val="0"/>
              </a:spcBef>
              <a:spcAft>
                <a:spcPts val="0"/>
              </a:spcAft>
              <a:buClr>
                <a:schemeClr val="dk1"/>
              </a:buClr>
              <a:buSzPts val="3700"/>
              <a:buNone/>
            </a:pPr>
            <a:r>
              <a:rPr lang="en-GB" sz="3200" b="1">
                <a:solidFill>
                  <a:srgbClr val="000000"/>
                </a:solidFill>
                <a:latin typeface="Arial"/>
                <a:ea typeface="Arial"/>
                <a:cs typeface="Arial"/>
                <a:sym typeface="Arial"/>
              </a:rPr>
              <a:t>LDES data-example: Evenstream, Node</a:t>
            </a:r>
            <a:endParaRPr sz="3200" b="1">
              <a:solidFill>
                <a:srgbClr val="000000"/>
              </a:solidFill>
              <a:latin typeface="Arial"/>
              <a:ea typeface="Arial"/>
              <a:cs typeface="Arial"/>
              <a:sym typeface="Arial"/>
            </a:endParaRPr>
          </a:p>
        </p:txBody>
      </p:sp>
      <p:sp>
        <p:nvSpPr>
          <p:cNvPr id="614" name="Google Shape;614;g12bcac2bf53_2_98"/>
          <p:cNvSpPr txBox="1">
            <a:spLocks noGrp="1"/>
          </p:cNvSpPr>
          <p:nvPr>
            <p:ph type="body" idx="1"/>
          </p:nvPr>
        </p:nvSpPr>
        <p:spPr>
          <a:xfrm>
            <a:off x="562525" y="1040125"/>
            <a:ext cx="3271200" cy="35253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When polling the PTH:Resource Eventstream e.g. at </a:t>
            </a:r>
            <a:r>
              <a:rPr lang="en-GB" sz="1400" b="1">
                <a:latin typeface="Arial"/>
                <a:ea typeface="Arial"/>
                <a:cs typeface="Arial"/>
                <a:sym typeface="Arial"/>
              </a:rPr>
              <a:t>9:15am</a:t>
            </a:r>
            <a:r>
              <a:rPr lang="en-GB" sz="1400">
                <a:latin typeface="Arial"/>
                <a:ea typeface="Arial"/>
                <a:cs typeface="Arial"/>
                <a:sym typeface="Arial"/>
              </a:rPr>
              <a:t> we see a new version for bike BB-LS-001</a:t>
            </a:r>
            <a:endParaRPr sz="1400">
              <a:latin typeface="Arial"/>
              <a:ea typeface="Arial"/>
              <a:cs typeface="Arial"/>
              <a:sym typeface="Arial"/>
            </a:endParaRPr>
          </a:p>
          <a:p>
            <a:pPr marL="914400" marR="0" lvl="0" indent="0" algn="l" rtl="0">
              <a:lnSpc>
                <a:spcPct val="90000"/>
              </a:lnSpc>
              <a:spcBef>
                <a:spcPts val="300"/>
              </a:spcBef>
              <a:spcAft>
                <a:spcPts val="0"/>
              </a:spcAft>
              <a:buNone/>
            </a:pPr>
            <a:r>
              <a:rPr lang="en-GB" sz="1400">
                <a:latin typeface="Arial"/>
                <a:ea typeface="Arial"/>
                <a:cs typeface="Arial"/>
                <a:sym typeface="Arial"/>
              </a:rPr>
              <a:t>The status of the bike changed from “available” to “inUse” at </a:t>
            </a:r>
            <a:r>
              <a:rPr lang="en-GB" sz="1400" b="1">
                <a:latin typeface="Arial"/>
                <a:ea typeface="Arial"/>
                <a:cs typeface="Arial"/>
                <a:sym typeface="Arial"/>
              </a:rPr>
              <a:t>9:05am</a:t>
            </a:r>
            <a:r>
              <a:rPr lang="en-GB" sz="1400">
                <a:latin typeface="Arial"/>
                <a:ea typeface="Arial"/>
                <a:cs typeface="Arial"/>
                <a:sym typeface="Arial"/>
              </a:rPr>
              <a:t>.</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The Evenstream (https://example.com/ldes/mobility/resource) presents updates page by page.</a:t>
            </a:r>
            <a:endParaRPr sz="1400">
              <a:latin typeface="Arial"/>
              <a:ea typeface="Arial"/>
              <a:cs typeface="Arial"/>
              <a:sym typeface="Arial"/>
            </a:endParaRPr>
          </a:p>
          <a:p>
            <a:pPr marL="914400" marR="0" lvl="0" indent="0" algn="l" rtl="0">
              <a:lnSpc>
                <a:spcPct val="90000"/>
              </a:lnSpc>
              <a:spcBef>
                <a:spcPts val="300"/>
              </a:spcBef>
              <a:spcAft>
                <a:spcPts val="0"/>
              </a:spcAft>
              <a:buNone/>
            </a:pPr>
            <a:r>
              <a:rPr lang="en-GB" sz="1400">
                <a:latin typeface="Arial"/>
                <a:ea typeface="Arial"/>
                <a:cs typeface="Arial"/>
                <a:sym typeface="Arial"/>
              </a:rPr>
              <a:t>Here the update was found on page 5 (the pages are called Nodes in LDES)</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REMARK: For illustrative reasons the page presents only one update, there could have been a lot more.</a:t>
            </a:r>
            <a:endParaRPr sz="1400">
              <a:latin typeface="Arial"/>
              <a:ea typeface="Arial"/>
              <a:cs typeface="Arial"/>
              <a:sym typeface="Arial"/>
            </a:endParaRPr>
          </a:p>
        </p:txBody>
      </p:sp>
      <p:pic>
        <p:nvPicPr>
          <p:cNvPr id="615" name="Google Shape;615;g12bcac2bf53_2_98"/>
          <p:cNvPicPr preferRelativeResize="0"/>
          <p:nvPr/>
        </p:nvPicPr>
        <p:blipFill rotWithShape="1">
          <a:blip r:embed="rId3">
            <a:alphaModFix/>
          </a:blip>
          <a:srcRect/>
          <a:stretch/>
        </p:blipFill>
        <p:spPr>
          <a:xfrm>
            <a:off x="4114803" y="1782515"/>
            <a:ext cx="5029199" cy="2109020"/>
          </a:xfrm>
          <a:prstGeom prst="rect">
            <a:avLst/>
          </a:prstGeom>
          <a:noFill/>
          <a:ln w="9525" cap="flat" cmpd="sng">
            <a:solidFill>
              <a:srgbClr val="000000"/>
            </a:solidFill>
            <a:prstDash val="solid"/>
            <a:round/>
            <a:headEnd type="none" w="sm" len="sm"/>
            <a:tailEnd type="none" w="sm" len="sm"/>
          </a:ln>
        </p:spPr>
      </p:pic>
      <p:sp>
        <p:nvSpPr>
          <p:cNvPr id="616" name="Google Shape;616;g12bcac2bf53_2_98"/>
          <p:cNvSpPr/>
          <p:nvPr/>
        </p:nvSpPr>
        <p:spPr>
          <a:xfrm>
            <a:off x="4262721" y="1782515"/>
            <a:ext cx="3072600" cy="3921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7" name="Google Shape;617;g12bcac2bf53_2_98"/>
          <p:cNvSpPr/>
          <p:nvPr/>
        </p:nvSpPr>
        <p:spPr>
          <a:xfrm>
            <a:off x="4652686" y="2965856"/>
            <a:ext cx="1109400" cy="190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618" name="Google Shape;618;g12bcac2bf53_2_98"/>
          <p:cNvGrpSpPr/>
          <p:nvPr/>
        </p:nvGrpSpPr>
        <p:grpSpPr>
          <a:xfrm>
            <a:off x="1199625" y="2019375"/>
            <a:ext cx="258300" cy="400200"/>
            <a:chOff x="-391525" y="1392975"/>
            <a:chExt cx="258300" cy="400200"/>
          </a:xfrm>
        </p:grpSpPr>
        <p:sp>
          <p:nvSpPr>
            <p:cNvPr id="619" name="Google Shape;619;g12bcac2bf53_2_98"/>
            <p:cNvSpPr/>
            <p:nvPr/>
          </p:nvSpPr>
          <p:spPr>
            <a:xfrm>
              <a:off x="-391525" y="1469175"/>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12bcac2bf53_2_98"/>
            <p:cNvSpPr txBox="1"/>
            <p:nvPr/>
          </p:nvSpPr>
          <p:spPr>
            <a:xfrm>
              <a:off x="-391525" y="1392975"/>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grpSp>
      <p:grpSp>
        <p:nvGrpSpPr>
          <p:cNvPr id="621" name="Google Shape;621;g12bcac2bf53_2_98"/>
          <p:cNvGrpSpPr/>
          <p:nvPr/>
        </p:nvGrpSpPr>
        <p:grpSpPr>
          <a:xfrm>
            <a:off x="1199625" y="3448275"/>
            <a:ext cx="258300" cy="400200"/>
            <a:chOff x="-542550" y="2227150"/>
            <a:chExt cx="258300" cy="400200"/>
          </a:xfrm>
        </p:grpSpPr>
        <p:sp>
          <p:nvSpPr>
            <p:cNvPr id="622" name="Google Shape;622;g12bcac2bf53_2_98"/>
            <p:cNvSpPr/>
            <p:nvPr/>
          </p:nvSpPr>
          <p:spPr>
            <a:xfrm>
              <a:off x="-542550" y="2303350"/>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g12bcac2bf53_2_98"/>
            <p:cNvSpPr txBox="1"/>
            <p:nvPr/>
          </p:nvSpPr>
          <p:spPr>
            <a:xfrm>
              <a:off x="-542550" y="2227150"/>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grpSp>
      <p:grpSp>
        <p:nvGrpSpPr>
          <p:cNvPr id="624" name="Google Shape;624;g12bcac2bf53_2_98"/>
          <p:cNvGrpSpPr/>
          <p:nvPr/>
        </p:nvGrpSpPr>
        <p:grpSpPr>
          <a:xfrm>
            <a:off x="3919075" y="1778475"/>
            <a:ext cx="258300" cy="400200"/>
            <a:chOff x="-542550" y="2227150"/>
            <a:chExt cx="258300" cy="400200"/>
          </a:xfrm>
        </p:grpSpPr>
        <p:sp>
          <p:nvSpPr>
            <p:cNvPr id="625" name="Google Shape;625;g12bcac2bf53_2_98"/>
            <p:cNvSpPr/>
            <p:nvPr/>
          </p:nvSpPr>
          <p:spPr>
            <a:xfrm>
              <a:off x="-542550" y="2303350"/>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g12bcac2bf53_2_98"/>
            <p:cNvSpPr txBox="1"/>
            <p:nvPr/>
          </p:nvSpPr>
          <p:spPr>
            <a:xfrm>
              <a:off x="-542550" y="2227150"/>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grpSp>
      <p:grpSp>
        <p:nvGrpSpPr>
          <p:cNvPr id="627" name="Google Shape;627;g12bcac2bf53_2_98"/>
          <p:cNvGrpSpPr/>
          <p:nvPr/>
        </p:nvGrpSpPr>
        <p:grpSpPr>
          <a:xfrm>
            <a:off x="4262725" y="2861000"/>
            <a:ext cx="258300" cy="400200"/>
            <a:chOff x="-391525" y="1392975"/>
            <a:chExt cx="258300" cy="400200"/>
          </a:xfrm>
        </p:grpSpPr>
        <p:sp>
          <p:nvSpPr>
            <p:cNvPr id="628" name="Google Shape;628;g12bcac2bf53_2_98"/>
            <p:cNvSpPr/>
            <p:nvPr/>
          </p:nvSpPr>
          <p:spPr>
            <a:xfrm>
              <a:off x="-391525" y="1469175"/>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g12bcac2bf53_2_98"/>
            <p:cNvSpPr txBox="1"/>
            <p:nvPr/>
          </p:nvSpPr>
          <p:spPr>
            <a:xfrm>
              <a:off x="-391525" y="1392975"/>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1252e6298a4_0_2"/>
          <p:cNvSpPr/>
          <p:nvPr/>
        </p:nvSpPr>
        <p:spPr>
          <a:xfrm>
            <a:off x="4572000" y="1012150"/>
            <a:ext cx="3861600" cy="19242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600">
                <a:solidFill>
                  <a:schemeClr val="lt1"/>
                </a:solidFill>
              </a:rPr>
              <a:t>Explanation and elaboration on </a:t>
            </a:r>
            <a:r>
              <a:rPr lang="en-GB" sz="1600" b="1">
                <a:solidFill>
                  <a:schemeClr val="lt1"/>
                </a:solidFill>
              </a:rPr>
              <a:t>discussion points of last session</a:t>
            </a:r>
            <a:endParaRPr sz="1600" b="1" i="0" u="none" strike="noStrike" cap="none">
              <a:solidFill>
                <a:schemeClr val="lt1"/>
              </a:solidFill>
            </a:endParaRPr>
          </a:p>
        </p:txBody>
      </p:sp>
      <p:sp>
        <p:nvSpPr>
          <p:cNvPr id="259" name="Google Shape;259;g1252e6298a4_0_2"/>
          <p:cNvSpPr/>
          <p:nvPr/>
        </p:nvSpPr>
        <p:spPr>
          <a:xfrm>
            <a:off x="710400" y="10121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g1252e6298a4_0_2"/>
          <p:cNvSpPr/>
          <p:nvPr/>
        </p:nvSpPr>
        <p:spPr>
          <a:xfrm>
            <a:off x="2641200" y="2924300"/>
            <a:ext cx="3861600" cy="1924200"/>
          </a:xfrm>
          <a:prstGeom prst="rect">
            <a:avLst/>
          </a:prstGeom>
          <a:solidFill>
            <a:srgbClr val="9B98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g1252e6298a4_0_2"/>
          <p:cNvSpPr/>
          <p:nvPr/>
        </p:nvSpPr>
        <p:spPr>
          <a:xfrm>
            <a:off x="847725" y="1171275"/>
            <a:ext cx="35133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r>
              <a:rPr lang="en-GB" sz="1600">
                <a:solidFill>
                  <a:schemeClr val="dk1"/>
                </a:solidFill>
              </a:rPr>
              <a:t>Giving a </a:t>
            </a:r>
            <a:r>
              <a:rPr lang="en-GB" sz="1600" b="1">
                <a:solidFill>
                  <a:schemeClr val="dk1"/>
                </a:solidFill>
              </a:rPr>
              <a:t>summary </a:t>
            </a:r>
            <a:r>
              <a:rPr lang="en-GB" sz="1600">
                <a:solidFill>
                  <a:schemeClr val="dk1"/>
                </a:solidFill>
              </a:rPr>
              <a:t>of the business workshop</a:t>
            </a:r>
            <a:endParaRPr sz="1600"/>
          </a:p>
          <a:p>
            <a:pPr marL="0" marR="0" lvl="0" indent="0" algn="ctr" rtl="0">
              <a:lnSpc>
                <a:spcPct val="100000"/>
              </a:lnSpc>
              <a:spcBef>
                <a:spcPts val="0"/>
              </a:spcBef>
              <a:spcAft>
                <a:spcPts val="0"/>
              </a:spcAft>
              <a:buClr>
                <a:srgbClr val="000000"/>
              </a:buClr>
              <a:buSzPts val="1600"/>
              <a:buFont typeface="Arial"/>
              <a:buNone/>
            </a:pPr>
            <a:endParaRPr sz="1600">
              <a:solidFill>
                <a:schemeClr val="dk1"/>
              </a:solidFill>
            </a:endParaRPr>
          </a:p>
        </p:txBody>
      </p:sp>
      <p:sp>
        <p:nvSpPr>
          <p:cNvPr id="262" name="Google Shape;262;g1252e6298a4_0_2"/>
          <p:cNvSpPr/>
          <p:nvPr/>
        </p:nvSpPr>
        <p:spPr>
          <a:xfrm>
            <a:off x="2904125" y="3101500"/>
            <a:ext cx="32871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a:solidFill>
                  <a:schemeClr val="lt1"/>
                </a:solidFill>
              </a:rPr>
              <a:t>Presentation of </a:t>
            </a:r>
            <a:r>
              <a:rPr lang="en-GB" sz="1600" b="0" i="0" u="none" strike="noStrike" cap="none">
                <a:solidFill>
                  <a:schemeClr val="lt1"/>
                </a:solidFill>
                <a:latin typeface="Arial"/>
                <a:ea typeface="Arial"/>
                <a:cs typeface="Arial"/>
                <a:sym typeface="Arial"/>
              </a:rPr>
              <a:t>and </a:t>
            </a:r>
            <a:r>
              <a:rPr lang="en-GB" sz="1600">
                <a:solidFill>
                  <a:schemeClr val="lt1"/>
                </a:solidFill>
              </a:rPr>
              <a:t>gathering </a:t>
            </a:r>
            <a:r>
              <a:rPr lang="en-GB" sz="1600" b="0" i="0" u="none" strike="noStrike" cap="none">
                <a:solidFill>
                  <a:schemeClr val="lt1"/>
                </a:solidFill>
                <a:latin typeface="Arial"/>
                <a:ea typeface="Arial"/>
                <a:cs typeface="Arial"/>
                <a:sym typeface="Arial"/>
              </a:rPr>
              <a:t>input </a:t>
            </a:r>
            <a:r>
              <a:rPr lang="en-GB" sz="1600">
                <a:solidFill>
                  <a:schemeClr val="lt1"/>
                </a:solidFill>
              </a:rPr>
              <a:t>on </a:t>
            </a:r>
            <a:r>
              <a:rPr lang="en-GB" sz="1600" b="1">
                <a:solidFill>
                  <a:schemeClr val="lt1"/>
                </a:solidFill>
              </a:rPr>
              <a:t>the revised model </a:t>
            </a:r>
            <a:r>
              <a:rPr lang="en-GB" sz="1600">
                <a:solidFill>
                  <a:schemeClr val="lt1"/>
                </a:solidFill>
              </a:rPr>
              <a:t>for this data standard </a:t>
            </a:r>
            <a:endParaRPr sz="1600" i="0" u="none" strike="noStrike" cap="none">
              <a:solidFill>
                <a:schemeClr val="lt1"/>
              </a:solidFill>
            </a:endParaRPr>
          </a:p>
        </p:txBody>
      </p:sp>
      <p:sp>
        <p:nvSpPr>
          <p:cNvPr id="263" name="Google Shape;263;g1252e6298a4_0_2"/>
          <p:cNvSpPr/>
          <p:nvPr/>
        </p:nvSpPr>
        <p:spPr>
          <a:xfrm>
            <a:off x="4106213" y="2467562"/>
            <a:ext cx="931500" cy="9315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g1252e6298a4_0_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Objective</a:t>
            </a:r>
            <a:endParaRPr sz="3200" b="1" i="0" u="none" strike="noStrike" cap="none">
              <a:solidFill>
                <a:srgbClr val="000000"/>
              </a:solidFill>
              <a:latin typeface="Arial"/>
              <a:ea typeface="Arial"/>
              <a:cs typeface="Arial"/>
              <a:sym typeface="Arial"/>
            </a:endParaRPr>
          </a:p>
        </p:txBody>
      </p:sp>
      <p:grpSp>
        <p:nvGrpSpPr>
          <p:cNvPr id="265" name="Google Shape;265;g1252e6298a4_0_2"/>
          <p:cNvGrpSpPr/>
          <p:nvPr/>
        </p:nvGrpSpPr>
        <p:grpSpPr>
          <a:xfrm>
            <a:off x="4255775" y="2616350"/>
            <a:ext cx="632400" cy="633900"/>
            <a:chOff x="4255775" y="2616350"/>
            <a:chExt cx="632400" cy="633900"/>
          </a:xfrm>
        </p:grpSpPr>
        <p:pic>
          <p:nvPicPr>
            <p:cNvPr id="266" name="Google Shape;266;g1252e6298a4_0_2"/>
            <p:cNvPicPr preferRelativeResize="0"/>
            <p:nvPr/>
          </p:nvPicPr>
          <p:blipFill rotWithShape="1">
            <a:blip r:embed="rId3">
              <a:alphaModFix/>
            </a:blip>
            <a:srcRect l="5654" t="15970" r="15262" b="4763"/>
            <a:stretch/>
          </p:blipFill>
          <p:spPr>
            <a:xfrm>
              <a:off x="4255775" y="2616350"/>
              <a:ext cx="632400" cy="633900"/>
            </a:xfrm>
            <a:prstGeom prst="ellipse">
              <a:avLst/>
            </a:prstGeom>
            <a:noFill/>
            <a:ln>
              <a:noFill/>
            </a:ln>
          </p:spPr>
        </p:pic>
        <p:pic>
          <p:nvPicPr>
            <p:cNvPr id="267" name="Google Shape;267;g1252e6298a4_0_2"/>
            <p:cNvPicPr preferRelativeResize="0"/>
            <p:nvPr/>
          </p:nvPicPr>
          <p:blipFill rotWithShape="1">
            <a:blip r:embed="rId4">
              <a:alphaModFix/>
            </a:blip>
            <a:srcRect l="60780" t="5915" r="21208" b="70846"/>
            <a:stretch/>
          </p:blipFill>
          <p:spPr>
            <a:xfrm>
              <a:off x="4759475" y="2616350"/>
              <a:ext cx="128700" cy="1089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12bcac2bf53_2_110"/>
          <p:cNvSpPr txBox="1">
            <a:spLocks noGrp="1"/>
          </p:cNvSpPr>
          <p:nvPr>
            <p:ph type="title"/>
          </p:nvPr>
        </p:nvSpPr>
        <p:spPr>
          <a:xfrm>
            <a:off x="457800" y="262200"/>
            <a:ext cx="7416000" cy="667314"/>
          </a:xfrm>
          <a:prstGeom prst="rect">
            <a:avLst/>
          </a:prstGeom>
          <a:noFill/>
          <a:ln>
            <a:noFill/>
          </a:ln>
        </p:spPr>
        <p:txBody>
          <a:bodyPr spcFirstLastPara="1" wrap="square" lIns="91425" tIns="91425" rIns="91425" bIns="91425" anchor="t" anchorCtr="0">
            <a:noAutofit/>
          </a:bodyPr>
          <a:lstStyle/>
          <a:p>
            <a:pPr marL="0" marR="0" lvl="0" indent="0" algn="l" rtl="0">
              <a:lnSpc>
                <a:spcPct val="102702"/>
              </a:lnSpc>
              <a:spcBef>
                <a:spcPts val="0"/>
              </a:spcBef>
              <a:spcAft>
                <a:spcPts val="0"/>
              </a:spcAft>
              <a:buClr>
                <a:schemeClr val="dk1"/>
              </a:buClr>
              <a:buSzPts val="3700"/>
              <a:buNone/>
            </a:pPr>
            <a:r>
              <a:rPr lang="en-GB" sz="3200" b="1">
                <a:solidFill>
                  <a:srgbClr val="000000"/>
                </a:solidFill>
                <a:latin typeface="Arial"/>
                <a:ea typeface="Arial"/>
                <a:cs typeface="Arial"/>
                <a:sym typeface="Arial"/>
              </a:rPr>
              <a:t>LDES data-example: Version</a:t>
            </a:r>
            <a:endParaRPr sz="3200" b="1">
              <a:solidFill>
                <a:srgbClr val="000000"/>
              </a:solidFill>
              <a:latin typeface="Arial"/>
              <a:ea typeface="Arial"/>
              <a:cs typeface="Arial"/>
              <a:sym typeface="Arial"/>
            </a:endParaRPr>
          </a:p>
        </p:txBody>
      </p:sp>
      <p:sp>
        <p:nvSpPr>
          <p:cNvPr id="635" name="Google Shape;635;g12bcac2bf53_2_110"/>
          <p:cNvSpPr txBox="1">
            <a:spLocks noGrp="1"/>
          </p:cNvSpPr>
          <p:nvPr>
            <p:ph type="body" idx="1"/>
          </p:nvPr>
        </p:nvSpPr>
        <p:spPr>
          <a:xfrm>
            <a:off x="559200" y="889850"/>
            <a:ext cx="3622200" cy="3363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Version is modelled according to </a:t>
            </a:r>
            <a:r>
              <a:rPr lang="en-GB" sz="1400" u="sng">
                <a:solidFill>
                  <a:schemeClr val="hlink"/>
                </a:solidFill>
                <a:latin typeface="Arial"/>
                <a:ea typeface="Arial"/>
                <a:cs typeface="Arial"/>
                <a:sym typeface="Arial"/>
                <a:hlinkClick r:id="rId3"/>
              </a:rPr>
              <a:t>OSLO-Generics</a:t>
            </a:r>
            <a:r>
              <a:rPr lang="en-GB" sz="1400">
                <a:latin typeface="Arial"/>
                <a:ea typeface="Arial"/>
                <a:cs typeface="Arial"/>
                <a:sym typeface="Arial"/>
              </a:rPr>
              <a:t> (based on the </a:t>
            </a:r>
            <a:r>
              <a:rPr lang="en-GB" sz="1400" u="sng">
                <a:solidFill>
                  <a:schemeClr val="hlink"/>
                </a:solidFill>
                <a:latin typeface="Arial"/>
                <a:ea typeface="Arial"/>
                <a:cs typeface="Arial"/>
                <a:sym typeface="Arial"/>
                <a:hlinkClick r:id="rId4"/>
              </a:rPr>
              <a:t>PROV-ontology</a:t>
            </a:r>
            <a:r>
              <a:rPr lang="en-GB" sz="1400">
                <a:latin typeface="Arial"/>
                <a:ea typeface="Arial"/>
                <a:cs typeface="Arial"/>
                <a:sym typeface="Arial"/>
              </a:rPr>
              <a:t>).</a:t>
            </a:r>
            <a:endParaRPr sz="1400">
              <a:latin typeface="Arial"/>
              <a:ea typeface="Arial"/>
              <a:cs typeface="Arial"/>
              <a:sym typeface="Arial"/>
            </a:endParaRPr>
          </a:p>
          <a:p>
            <a:pPr marL="914400" marR="0" lvl="0" indent="0" algn="l" rtl="0">
              <a:lnSpc>
                <a:spcPct val="90000"/>
              </a:lnSpc>
              <a:spcBef>
                <a:spcPts val="300"/>
              </a:spcBef>
              <a:spcAft>
                <a:spcPts val="0"/>
              </a:spcAft>
              <a:buNone/>
            </a:pPr>
            <a:r>
              <a:rPr lang="en-GB" sz="1400">
                <a:latin typeface="Arial"/>
                <a:ea typeface="Arial"/>
                <a:cs typeface="Arial"/>
                <a:sym typeface="Arial"/>
              </a:rPr>
              <a:t>The update is of type VersionInValidtime (i.e. the Version of this Resource in real- time).</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It remains a Resource, while the update is a Version and a Resource at the same time. Thus, it has attributes of both.</a:t>
            </a:r>
            <a:endParaRPr sz="1400">
              <a:latin typeface="Arial"/>
              <a:ea typeface="Arial"/>
              <a:cs typeface="Arial"/>
              <a:sym typeface="Arial"/>
            </a:endParaRPr>
          </a:p>
          <a:p>
            <a:pPr marL="914400" marR="0" lvl="0" indent="0" algn="l" rtl="0">
              <a:lnSpc>
                <a:spcPct val="90000"/>
              </a:lnSpc>
              <a:spcBef>
                <a:spcPts val="300"/>
              </a:spcBef>
              <a:spcAft>
                <a:spcPts val="0"/>
              </a:spcAft>
              <a:buNone/>
            </a:pPr>
            <a:r>
              <a:rPr lang="en-GB" sz="1400">
                <a:latin typeface="Arial"/>
                <a:ea typeface="Arial"/>
                <a:cs typeface="Arial"/>
                <a:sym typeface="Arial"/>
              </a:rPr>
              <a:t>It has a version id, here implemented as a GUID.</a:t>
            </a:r>
            <a:endParaRPr sz="1400">
              <a:latin typeface="Arial"/>
              <a:ea typeface="Arial"/>
              <a:cs typeface="Arial"/>
              <a:sym typeface="Arial"/>
            </a:endParaRPr>
          </a:p>
          <a:p>
            <a:pPr marL="914400" marR="0" lvl="0" indent="0" algn="l" rtl="0">
              <a:lnSpc>
                <a:spcPct val="90000"/>
              </a:lnSpc>
              <a:spcBef>
                <a:spcPts val="300"/>
              </a:spcBef>
              <a:spcAft>
                <a:spcPts val="0"/>
              </a:spcAft>
              <a:buNone/>
            </a:pPr>
            <a:r>
              <a:rPr lang="en-GB" sz="1400">
                <a:latin typeface="Arial"/>
                <a:ea typeface="Arial"/>
                <a:cs typeface="Arial"/>
                <a:sym typeface="Arial"/>
              </a:rPr>
              <a:t>Being a Version, it inherited the attributes of this class, like a pointer to the original Object and the time the Version was created (which is </a:t>
            </a:r>
            <a:r>
              <a:rPr lang="en-GB" sz="1400" b="1">
                <a:latin typeface="Arial"/>
                <a:ea typeface="Arial"/>
                <a:cs typeface="Arial"/>
                <a:sym typeface="Arial"/>
              </a:rPr>
              <a:t>9:05am</a:t>
            </a:r>
            <a:r>
              <a:rPr lang="en-GB" sz="1400">
                <a:latin typeface="Arial"/>
                <a:ea typeface="Arial"/>
                <a:cs typeface="Arial"/>
                <a:sym typeface="Arial"/>
              </a:rPr>
              <a:t>).</a:t>
            </a:r>
            <a:endParaRPr sz="1400">
              <a:latin typeface="Arial"/>
              <a:ea typeface="Arial"/>
              <a:cs typeface="Arial"/>
              <a:sym typeface="Arial"/>
            </a:endParaRPr>
          </a:p>
        </p:txBody>
      </p:sp>
      <p:pic>
        <p:nvPicPr>
          <p:cNvPr id="636" name="Google Shape;636;g12bcac2bf53_2_110"/>
          <p:cNvPicPr preferRelativeResize="0"/>
          <p:nvPr/>
        </p:nvPicPr>
        <p:blipFill rotWithShape="1">
          <a:blip r:embed="rId5">
            <a:alphaModFix/>
          </a:blip>
          <a:srcRect/>
          <a:stretch/>
        </p:blipFill>
        <p:spPr>
          <a:xfrm>
            <a:off x="4114803" y="1702715"/>
            <a:ext cx="5029199" cy="2109020"/>
          </a:xfrm>
          <a:prstGeom prst="rect">
            <a:avLst/>
          </a:prstGeom>
          <a:noFill/>
          <a:ln w="9525" cap="flat" cmpd="sng">
            <a:solidFill>
              <a:srgbClr val="000000"/>
            </a:solidFill>
            <a:prstDash val="solid"/>
            <a:round/>
            <a:headEnd type="none" w="sm" len="sm"/>
            <a:tailEnd type="none" w="sm" len="sm"/>
          </a:ln>
        </p:spPr>
      </p:pic>
      <p:sp>
        <p:nvSpPr>
          <p:cNvPr id="637" name="Google Shape;637;g12bcac2bf53_2_110"/>
          <p:cNvSpPr/>
          <p:nvPr/>
        </p:nvSpPr>
        <p:spPr>
          <a:xfrm>
            <a:off x="4699750" y="2146468"/>
            <a:ext cx="3045900" cy="1368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8" name="Google Shape;638;g12bcac2bf53_2_110"/>
          <p:cNvSpPr/>
          <p:nvPr/>
        </p:nvSpPr>
        <p:spPr>
          <a:xfrm>
            <a:off x="4699749" y="2442304"/>
            <a:ext cx="1600200" cy="1368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9" name="Google Shape;639;g12bcac2bf53_2_110"/>
          <p:cNvSpPr/>
          <p:nvPr/>
        </p:nvSpPr>
        <p:spPr>
          <a:xfrm>
            <a:off x="4699749" y="3116934"/>
            <a:ext cx="4397100" cy="4506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640" name="Google Shape;640;g12bcac2bf53_2_110"/>
          <p:cNvGrpSpPr/>
          <p:nvPr/>
        </p:nvGrpSpPr>
        <p:grpSpPr>
          <a:xfrm>
            <a:off x="1199150" y="1746263"/>
            <a:ext cx="258300" cy="400200"/>
            <a:chOff x="-391525" y="1392975"/>
            <a:chExt cx="258300" cy="400200"/>
          </a:xfrm>
        </p:grpSpPr>
        <p:sp>
          <p:nvSpPr>
            <p:cNvPr id="641" name="Google Shape;641;g12bcac2bf53_2_110"/>
            <p:cNvSpPr/>
            <p:nvPr/>
          </p:nvSpPr>
          <p:spPr>
            <a:xfrm>
              <a:off x="-391525" y="1469175"/>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g12bcac2bf53_2_110"/>
            <p:cNvSpPr txBox="1"/>
            <p:nvPr/>
          </p:nvSpPr>
          <p:spPr>
            <a:xfrm>
              <a:off x="-391525" y="1392975"/>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grpSp>
      <p:grpSp>
        <p:nvGrpSpPr>
          <p:cNvPr id="643" name="Google Shape;643;g12bcac2bf53_2_110"/>
          <p:cNvGrpSpPr/>
          <p:nvPr/>
        </p:nvGrpSpPr>
        <p:grpSpPr>
          <a:xfrm>
            <a:off x="1199150" y="3204300"/>
            <a:ext cx="258300" cy="400200"/>
            <a:chOff x="-542550" y="2227150"/>
            <a:chExt cx="258300" cy="400200"/>
          </a:xfrm>
        </p:grpSpPr>
        <p:sp>
          <p:nvSpPr>
            <p:cNvPr id="644" name="Google Shape;644;g12bcac2bf53_2_110"/>
            <p:cNvSpPr/>
            <p:nvPr/>
          </p:nvSpPr>
          <p:spPr>
            <a:xfrm>
              <a:off x="-542550" y="2303350"/>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g12bcac2bf53_2_110"/>
            <p:cNvSpPr txBox="1"/>
            <p:nvPr/>
          </p:nvSpPr>
          <p:spPr>
            <a:xfrm>
              <a:off x="-542550" y="2227150"/>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grpSp>
      <p:grpSp>
        <p:nvGrpSpPr>
          <p:cNvPr id="646" name="Google Shape;646;g12bcac2bf53_2_110"/>
          <p:cNvGrpSpPr/>
          <p:nvPr/>
        </p:nvGrpSpPr>
        <p:grpSpPr>
          <a:xfrm>
            <a:off x="1199150" y="3887925"/>
            <a:ext cx="258300" cy="400200"/>
            <a:chOff x="-542550" y="2227150"/>
            <a:chExt cx="258300" cy="400200"/>
          </a:xfrm>
        </p:grpSpPr>
        <p:sp>
          <p:nvSpPr>
            <p:cNvPr id="647" name="Google Shape;647;g12bcac2bf53_2_110"/>
            <p:cNvSpPr/>
            <p:nvPr/>
          </p:nvSpPr>
          <p:spPr>
            <a:xfrm>
              <a:off x="-542550" y="2303350"/>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g12bcac2bf53_2_110"/>
            <p:cNvSpPr txBox="1"/>
            <p:nvPr/>
          </p:nvSpPr>
          <p:spPr>
            <a:xfrm>
              <a:off x="-542550" y="2227150"/>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3</a:t>
              </a:r>
              <a:endParaRPr>
                <a:solidFill>
                  <a:srgbClr val="FF0000"/>
                </a:solidFill>
                <a:latin typeface="Proxima Nova"/>
                <a:ea typeface="Proxima Nova"/>
                <a:cs typeface="Proxima Nova"/>
                <a:sym typeface="Proxima Nova"/>
              </a:endParaRPr>
            </a:p>
          </p:txBody>
        </p:sp>
      </p:grpSp>
      <p:grpSp>
        <p:nvGrpSpPr>
          <p:cNvPr id="649" name="Google Shape;649;g12bcac2bf53_2_110"/>
          <p:cNvGrpSpPr/>
          <p:nvPr/>
        </p:nvGrpSpPr>
        <p:grpSpPr>
          <a:xfrm>
            <a:off x="4383050" y="2014775"/>
            <a:ext cx="258300" cy="400200"/>
            <a:chOff x="-542550" y="2227150"/>
            <a:chExt cx="258300" cy="400200"/>
          </a:xfrm>
        </p:grpSpPr>
        <p:sp>
          <p:nvSpPr>
            <p:cNvPr id="650" name="Google Shape;650;g12bcac2bf53_2_110"/>
            <p:cNvSpPr/>
            <p:nvPr/>
          </p:nvSpPr>
          <p:spPr>
            <a:xfrm>
              <a:off x="-542550" y="2303350"/>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g12bcac2bf53_2_110"/>
            <p:cNvSpPr txBox="1"/>
            <p:nvPr/>
          </p:nvSpPr>
          <p:spPr>
            <a:xfrm>
              <a:off x="-542550" y="2227150"/>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grpSp>
      <p:grpSp>
        <p:nvGrpSpPr>
          <p:cNvPr id="652" name="Google Shape;652;g12bcac2bf53_2_110"/>
          <p:cNvGrpSpPr/>
          <p:nvPr/>
        </p:nvGrpSpPr>
        <p:grpSpPr>
          <a:xfrm>
            <a:off x="4383050" y="2310588"/>
            <a:ext cx="258300" cy="400200"/>
            <a:chOff x="-391525" y="1392975"/>
            <a:chExt cx="258300" cy="400200"/>
          </a:xfrm>
        </p:grpSpPr>
        <p:sp>
          <p:nvSpPr>
            <p:cNvPr id="653" name="Google Shape;653;g12bcac2bf53_2_110"/>
            <p:cNvSpPr/>
            <p:nvPr/>
          </p:nvSpPr>
          <p:spPr>
            <a:xfrm>
              <a:off x="-391525" y="1469175"/>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g12bcac2bf53_2_110"/>
            <p:cNvSpPr txBox="1"/>
            <p:nvPr/>
          </p:nvSpPr>
          <p:spPr>
            <a:xfrm>
              <a:off x="-391525" y="1392975"/>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grpSp>
      <p:grpSp>
        <p:nvGrpSpPr>
          <p:cNvPr id="655" name="Google Shape;655;g12bcac2bf53_2_110"/>
          <p:cNvGrpSpPr/>
          <p:nvPr/>
        </p:nvGrpSpPr>
        <p:grpSpPr>
          <a:xfrm>
            <a:off x="4383050" y="3142125"/>
            <a:ext cx="258300" cy="400200"/>
            <a:chOff x="-542550" y="2227150"/>
            <a:chExt cx="258300" cy="400200"/>
          </a:xfrm>
        </p:grpSpPr>
        <p:sp>
          <p:nvSpPr>
            <p:cNvPr id="656" name="Google Shape;656;g12bcac2bf53_2_110"/>
            <p:cNvSpPr/>
            <p:nvPr/>
          </p:nvSpPr>
          <p:spPr>
            <a:xfrm>
              <a:off x="-542550" y="2303350"/>
              <a:ext cx="258300" cy="2478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g12bcac2bf53_2_110"/>
            <p:cNvSpPr txBox="1"/>
            <p:nvPr/>
          </p:nvSpPr>
          <p:spPr>
            <a:xfrm>
              <a:off x="-542550" y="2227150"/>
              <a:ext cx="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3</a:t>
              </a:r>
              <a:endParaRPr>
                <a:solidFill>
                  <a:srgbClr val="FF0000"/>
                </a:solidFill>
                <a:latin typeface="Proxima Nova"/>
                <a:ea typeface="Proxima Nova"/>
                <a:cs typeface="Proxima Nova"/>
                <a:sym typeface="Proxima Nova"/>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g12bcac2bf53_2_125"/>
          <p:cNvPicPr preferRelativeResize="0"/>
          <p:nvPr/>
        </p:nvPicPr>
        <p:blipFill rotWithShape="1">
          <a:blip r:embed="rId3">
            <a:alphaModFix/>
          </a:blip>
          <a:srcRect/>
          <a:stretch/>
        </p:blipFill>
        <p:spPr>
          <a:xfrm>
            <a:off x="4165800" y="1325211"/>
            <a:ext cx="4748803" cy="2618161"/>
          </a:xfrm>
          <a:prstGeom prst="rect">
            <a:avLst/>
          </a:prstGeom>
          <a:noFill/>
          <a:ln w="9525" cap="flat" cmpd="sng">
            <a:solidFill>
              <a:srgbClr val="000000"/>
            </a:solidFill>
            <a:prstDash val="solid"/>
            <a:round/>
            <a:headEnd type="none" w="sm" len="sm"/>
            <a:tailEnd type="none" w="sm" len="sm"/>
          </a:ln>
        </p:spPr>
      </p:pic>
      <p:sp>
        <p:nvSpPr>
          <p:cNvPr id="663" name="Google Shape;663;g12bcac2bf53_2_125"/>
          <p:cNvSpPr txBox="1">
            <a:spLocks noGrp="1"/>
          </p:cNvSpPr>
          <p:nvPr>
            <p:ph type="title"/>
          </p:nvPr>
        </p:nvSpPr>
        <p:spPr>
          <a:xfrm>
            <a:off x="457800" y="262200"/>
            <a:ext cx="7416000" cy="667314"/>
          </a:xfrm>
          <a:prstGeom prst="rect">
            <a:avLst/>
          </a:prstGeom>
          <a:noFill/>
          <a:ln>
            <a:noFill/>
          </a:ln>
        </p:spPr>
        <p:txBody>
          <a:bodyPr spcFirstLastPara="1" wrap="square" lIns="91425" tIns="91425" rIns="91425" bIns="91425" anchor="t" anchorCtr="0">
            <a:noAutofit/>
          </a:bodyPr>
          <a:lstStyle/>
          <a:p>
            <a:pPr marL="0" marR="0" lvl="0" indent="0" algn="l" rtl="0">
              <a:lnSpc>
                <a:spcPct val="102702"/>
              </a:lnSpc>
              <a:spcBef>
                <a:spcPts val="0"/>
              </a:spcBef>
              <a:spcAft>
                <a:spcPts val="0"/>
              </a:spcAft>
              <a:buClr>
                <a:schemeClr val="dk1"/>
              </a:buClr>
              <a:buSzPts val="3700"/>
              <a:buNone/>
            </a:pPr>
            <a:r>
              <a:rPr lang="en-GB" sz="3200" b="1">
                <a:solidFill>
                  <a:srgbClr val="000000"/>
                </a:solidFill>
                <a:latin typeface="Arial"/>
                <a:ea typeface="Arial"/>
                <a:cs typeface="Arial"/>
                <a:sym typeface="Arial"/>
              </a:rPr>
              <a:t>LDES data-example: Processing</a:t>
            </a:r>
            <a:endParaRPr/>
          </a:p>
        </p:txBody>
      </p:sp>
      <p:sp>
        <p:nvSpPr>
          <p:cNvPr id="664" name="Google Shape;664;g12bcac2bf53_2_125"/>
          <p:cNvSpPr txBox="1">
            <a:spLocks noGrp="1"/>
          </p:cNvSpPr>
          <p:nvPr>
            <p:ph type="body" idx="1"/>
          </p:nvPr>
        </p:nvSpPr>
        <p:spPr>
          <a:xfrm>
            <a:off x="555126" y="1325200"/>
            <a:ext cx="3567000" cy="3047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After processing the update, we see in our replica that only bike BB-LS-002 is still available</a:t>
            </a:r>
            <a:endParaRPr sz="1400">
              <a:latin typeface="Arial"/>
              <a:ea typeface="Arial"/>
              <a:cs typeface="Arial"/>
              <a:sym typeface="Arial"/>
            </a:endParaRPr>
          </a:p>
          <a:p>
            <a:pPr marL="457200" marR="0" lvl="0" indent="-317500" algn="l" rtl="0">
              <a:lnSpc>
                <a:spcPct val="90000"/>
              </a:lnSpc>
              <a:spcBef>
                <a:spcPts val="300"/>
              </a:spcBef>
              <a:spcAft>
                <a:spcPts val="0"/>
              </a:spcAft>
              <a:buClr>
                <a:schemeClr val="dk1"/>
              </a:buClr>
              <a:buSzPts val="1400"/>
              <a:buFont typeface="Arial"/>
              <a:buChar char="•"/>
            </a:pPr>
            <a:r>
              <a:rPr lang="en-GB" sz="1400">
                <a:latin typeface="Arial"/>
                <a:ea typeface="Arial"/>
                <a:cs typeface="Arial"/>
                <a:sym typeface="Arial"/>
              </a:rPr>
              <a:t>A count for BicycleParkingStation BPS123 (in Leuven station) would show that the number of available bikes is now 1</a:t>
            </a:r>
            <a:endParaRPr sz="1400">
              <a:latin typeface="Arial"/>
              <a:ea typeface="Arial"/>
              <a:cs typeface="Arial"/>
              <a:sym typeface="Arial"/>
            </a:endParaRPr>
          </a:p>
        </p:txBody>
      </p:sp>
      <p:sp>
        <p:nvSpPr>
          <p:cNvPr id="665" name="Google Shape;665;g12bcac2bf53_2_125"/>
          <p:cNvSpPr/>
          <p:nvPr/>
        </p:nvSpPr>
        <p:spPr>
          <a:xfrm>
            <a:off x="4844750" y="2213075"/>
            <a:ext cx="1731600" cy="2589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6" name="Google Shape;666;g12bcac2bf53_2_125"/>
          <p:cNvSpPr/>
          <p:nvPr/>
        </p:nvSpPr>
        <p:spPr>
          <a:xfrm>
            <a:off x="4844750" y="3238775"/>
            <a:ext cx="1731600" cy="2589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12bcac2bf53_2_131"/>
          <p:cNvSpPr txBox="1">
            <a:spLocks noGrp="1"/>
          </p:cNvSpPr>
          <p:nvPr>
            <p:ph type="title"/>
          </p:nvPr>
        </p:nvSpPr>
        <p:spPr>
          <a:xfrm>
            <a:off x="457800" y="262200"/>
            <a:ext cx="7416000" cy="667314"/>
          </a:xfrm>
          <a:prstGeom prst="rect">
            <a:avLst/>
          </a:prstGeom>
          <a:noFill/>
          <a:ln>
            <a:noFill/>
          </a:ln>
        </p:spPr>
        <p:txBody>
          <a:bodyPr spcFirstLastPara="1" wrap="square" lIns="91425" tIns="91425" rIns="91425" bIns="91425" anchor="t" anchorCtr="0">
            <a:noAutofit/>
          </a:bodyPr>
          <a:lstStyle/>
          <a:p>
            <a:pPr marL="0" marR="0" lvl="0" indent="0" algn="l" rtl="0">
              <a:lnSpc>
                <a:spcPct val="102702"/>
              </a:lnSpc>
              <a:spcBef>
                <a:spcPts val="0"/>
              </a:spcBef>
              <a:spcAft>
                <a:spcPts val="0"/>
              </a:spcAft>
              <a:buClr>
                <a:schemeClr val="dk1"/>
              </a:buClr>
              <a:buSzPts val="3700"/>
              <a:buNone/>
            </a:pPr>
            <a:r>
              <a:rPr lang="en-GB" sz="3200" b="1">
                <a:solidFill>
                  <a:srgbClr val="000000"/>
                </a:solidFill>
                <a:latin typeface="Arial"/>
                <a:ea typeface="Arial"/>
                <a:cs typeface="Arial"/>
                <a:sym typeface="Arial"/>
              </a:rPr>
              <a:t>LDES data-example: remarks</a:t>
            </a:r>
            <a:endParaRPr sz="3200" b="1">
              <a:solidFill>
                <a:srgbClr val="000000"/>
              </a:solidFill>
              <a:latin typeface="Arial"/>
              <a:ea typeface="Arial"/>
              <a:cs typeface="Arial"/>
              <a:sym typeface="Arial"/>
            </a:endParaRPr>
          </a:p>
        </p:txBody>
      </p:sp>
      <p:sp>
        <p:nvSpPr>
          <p:cNvPr id="672" name="Google Shape;672;g12bcac2bf53_2_131"/>
          <p:cNvSpPr/>
          <p:nvPr/>
        </p:nvSpPr>
        <p:spPr>
          <a:xfrm>
            <a:off x="984330" y="1413550"/>
            <a:ext cx="3611700" cy="26874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g12bcac2bf53_2_131"/>
          <p:cNvSpPr/>
          <p:nvPr/>
        </p:nvSpPr>
        <p:spPr>
          <a:xfrm>
            <a:off x="4832650" y="1413550"/>
            <a:ext cx="3611700" cy="26874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g12bcac2bf53_2_131"/>
          <p:cNvSpPr txBox="1"/>
          <p:nvPr/>
        </p:nvSpPr>
        <p:spPr>
          <a:xfrm>
            <a:off x="984375" y="1413475"/>
            <a:ext cx="3611700" cy="4464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1700"/>
              <a:t>+</a:t>
            </a:r>
            <a:endParaRPr sz="1700"/>
          </a:p>
        </p:txBody>
      </p:sp>
      <p:sp>
        <p:nvSpPr>
          <p:cNvPr id="675" name="Google Shape;675;g12bcac2bf53_2_131"/>
          <p:cNvSpPr txBox="1"/>
          <p:nvPr/>
        </p:nvSpPr>
        <p:spPr>
          <a:xfrm>
            <a:off x="4832650" y="1405825"/>
            <a:ext cx="3611700" cy="4617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t>-</a:t>
            </a:r>
            <a:endParaRPr sz="1800"/>
          </a:p>
        </p:txBody>
      </p:sp>
      <p:sp>
        <p:nvSpPr>
          <p:cNvPr id="676" name="Google Shape;676;g12bcac2bf53_2_131"/>
          <p:cNvSpPr txBox="1"/>
          <p:nvPr/>
        </p:nvSpPr>
        <p:spPr>
          <a:xfrm>
            <a:off x="1088125" y="2007100"/>
            <a:ext cx="3381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a:t>No need for a queryable remote database or dedicated remote services.</a:t>
            </a:r>
            <a:endParaRPr/>
          </a:p>
          <a:p>
            <a:pPr marL="0" lvl="0" indent="0" algn="l" rtl="0">
              <a:spcBef>
                <a:spcPts val="0"/>
              </a:spcBef>
              <a:spcAft>
                <a:spcPts val="0"/>
              </a:spcAft>
              <a:buNone/>
            </a:pPr>
            <a:endParaRPr/>
          </a:p>
        </p:txBody>
      </p:sp>
      <p:sp>
        <p:nvSpPr>
          <p:cNvPr id="677" name="Google Shape;677;g12bcac2bf53_2_131"/>
          <p:cNvSpPr txBox="1"/>
          <p:nvPr/>
        </p:nvSpPr>
        <p:spPr>
          <a:xfrm>
            <a:off x="4860650" y="2007100"/>
            <a:ext cx="36117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a:t>More processing &amp; caching client-side, although only the EventStreams that are necessary should be replicated</a:t>
            </a:r>
            <a:endParaRPr/>
          </a:p>
        </p:txBody>
      </p:sp>
      <p:grpSp>
        <p:nvGrpSpPr>
          <p:cNvPr id="678" name="Google Shape;678;g12bcac2bf53_2_131"/>
          <p:cNvGrpSpPr/>
          <p:nvPr/>
        </p:nvGrpSpPr>
        <p:grpSpPr>
          <a:xfrm>
            <a:off x="4270250" y="3642900"/>
            <a:ext cx="932475" cy="915900"/>
            <a:chOff x="3670775" y="3346875"/>
            <a:chExt cx="932475" cy="915900"/>
          </a:xfrm>
        </p:grpSpPr>
        <p:sp>
          <p:nvSpPr>
            <p:cNvPr id="679" name="Google Shape;679;g12bcac2bf53_2_131"/>
            <p:cNvSpPr/>
            <p:nvPr/>
          </p:nvSpPr>
          <p:spPr>
            <a:xfrm>
              <a:off x="3670775" y="3346875"/>
              <a:ext cx="932400" cy="9159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g12bcac2bf53_2_131"/>
            <p:cNvSpPr txBox="1"/>
            <p:nvPr/>
          </p:nvSpPr>
          <p:spPr>
            <a:xfrm>
              <a:off x="3752150" y="3604725"/>
              <a:ext cx="85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Others?</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128fa86d743_1_1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Real-time Capacity</a:t>
            </a:r>
            <a:endParaRPr sz="3200" b="1"/>
          </a:p>
        </p:txBody>
      </p:sp>
      <p:sp>
        <p:nvSpPr>
          <p:cNvPr id="686" name="Google Shape;686;g128fa86d743_1_13"/>
          <p:cNvSpPr txBox="1"/>
          <p:nvPr/>
        </p:nvSpPr>
        <p:spPr>
          <a:xfrm>
            <a:off x="921400" y="1056525"/>
            <a:ext cx="1312800" cy="3843300"/>
          </a:xfrm>
          <a:prstGeom prst="rect">
            <a:avLst/>
          </a:prstGeom>
          <a:solidFill>
            <a:srgbClr val="F3F3F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687" name="Google Shape;687;g128fa86d743_1_13"/>
          <p:cNvSpPr txBox="1"/>
          <p:nvPr/>
        </p:nvSpPr>
        <p:spPr>
          <a:xfrm>
            <a:off x="999100" y="2402325"/>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 a traveler I want to know if a taxi will be available at the time I arrive by bus.</a:t>
            </a:r>
            <a:endParaRPr sz="1000"/>
          </a:p>
        </p:txBody>
      </p:sp>
      <p:sp>
        <p:nvSpPr>
          <p:cNvPr id="688" name="Google Shape;688;g128fa86d743_1_13"/>
          <p:cNvSpPr txBox="1"/>
          <p:nvPr/>
        </p:nvSpPr>
        <p:spPr>
          <a:xfrm>
            <a:off x="999100" y="3632925"/>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a:t>The train I’m on is 30min late, and I want to check if bikes will still be available when it arrives at the transport hub.</a:t>
            </a:r>
            <a:endParaRPr sz="900"/>
          </a:p>
        </p:txBody>
      </p:sp>
      <p:sp>
        <p:nvSpPr>
          <p:cNvPr id="689" name="Google Shape;689;g128fa86d743_1_13"/>
          <p:cNvSpPr txBox="1"/>
          <p:nvPr/>
        </p:nvSpPr>
        <p:spPr>
          <a:xfrm>
            <a:off x="999100" y="1171725"/>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a:t>I want to know if chances are high that a shared bike will be available tomorrow at 4pm at the Gent-Sint-Pieters station.</a:t>
            </a:r>
            <a:endParaRPr sz="1000"/>
          </a:p>
        </p:txBody>
      </p:sp>
      <p:sp>
        <p:nvSpPr>
          <p:cNvPr id="690" name="Google Shape;690;g128fa86d743_1_13"/>
          <p:cNvSpPr txBox="1"/>
          <p:nvPr/>
        </p:nvSpPr>
        <p:spPr>
          <a:xfrm>
            <a:off x="2606550" y="1446450"/>
            <a:ext cx="5975400" cy="3208500"/>
          </a:xfrm>
          <a:prstGeom prst="rect">
            <a:avLst/>
          </a:prstGeom>
          <a:solidFill>
            <a:srgbClr val="F2F2F2"/>
          </a:solid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b="1"/>
              <a:t>Real-time capacity - calculation</a:t>
            </a:r>
            <a:endParaRPr b="1"/>
          </a:p>
          <a:p>
            <a:pPr marL="0" lvl="0" indent="0" algn="l" rtl="0">
              <a:spcBef>
                <a:spcPts val="0"/>
              </a:spcBef>
              <a:spcAft>
                <a:spcPts val="0"/>
              </a:spcAft>
              <a:buNone/>
            </a:pPr>
            <a:endParaRPr/>
          </a:p>
        </p:txBody>
      </p:sp>
      <p:sp>
        <p:nvSpPr>
          <p:cNvPr id="691" name="Google Shape;691;g128fa86d743_1_13"/>
          <p:cNvSpPr/>
          <p:nvPr/>
        </p:nvSpPr>
        <p:spPr>
          <a:xfrm rot="-5400000">
            <a:off x="2216175" y="2941850"/>
            <a:ext cx="629400" cy="236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92" name="Google Shape;692;g128fa86d743_1_13"/>
          <p:cNvSpPr/>
          <p:nvPr/>
        </p:nvSpPr>
        <p:spPr>
          <a:xfrm>
            <a:off x="2827550" y="1962050"/>
            <a:ext cx="2738100" cy="253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g128fa86d743_1_13"/>
          <p:cNvSpPr/>
          <p:nvPr/>
        </p:nvSpPr>
        <p:spPr>
          <a:xfrm>
            <a:off x="5691275" y="1962050"/>
            <a:ext cx="2738100" cy="2530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g128fa86d743_1_13"/>
          <p:cNvSpPr txBox="1"/>
          <p:nvPr/>
        </p:nvSpPr>
        <p:spPr>
          <a:xfrm>
            <a:off x="2827475" y="1884200"/>
            <a:ext cx="273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Implicit</a:t>
            </a:r>
            <a:endParaRPr/>
          </a:p>
        </p:txBody>
      </p:sp>
      <p:sp>
        <p:nvSpPr>
          <p:cNvPr id="695" name="Google Shape;695;g128fa86d743_1_13"/>
          <p:cNvSpPr txBox="1"/>
          <p:nvPr/>
        </p:nvSpPr>
        <p:spPr>
          <a:xfrm>
            <a:off x="5691275" y="1884200"/>
            <a:ext cx="273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Explicit</a:t>
            </a:r>
            <a:endParaRPr/>
          </a:p>
        </p:txBody>
      </p:sp>
      <p:sp>
        <p:nvSpPr>
          <p:cNvPr id="696" name="Google Shape;696;g128fa86d743_1_13"/>
          <p:cNvSpPr txBox="1"/>
          <p:nvPr/>
        </p:nvSpPr>
        <p:spPr>
          <a:xfrm>
            <a:off x="2752788" y="2239425"/>
            <a:ext cx="2812800" cy="1477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GB" sz="1200"/>
              <a:t>No change in the model.</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GB" sz="1200"/>
              <a:t>No explicit visibility of the amount of available resources.</a:t>
            </a:r>
            <a:endParaRPr sz="1200"/>
          </a:p>
          <a:p>
            <a:pPr marL="457200" lvl="0" indent="-304800" algn="l" rtl="0">
              <a:spcBef>
                <a:spcPts val="0"/>
              </a:spcBef>
              <a:spcAft>
                <a:spcPts val="0"/>
              </a:spcAft>
              <a:buSzPts val="1200"/>
              <a:buChar char="-"/>
            </a:pPr>
            <a:r>
              <a:rPr lang="en-GB" sz="1200"/>
              <a:t>Summation of available resources needs to be calculated.</a:t>
            </a:r>
            <a:endParaRPr sz="1200"/>
          </a:p>
        </p:txBody>
      </p:sp>
      <p:sp>
        <p:nvSpPr>
          <p:cNvPr id="697" name="Google Shape;697;g128fa86d743_1_13"/>
          <p:cNvSpPr txBox="1"/>
          <p:nvPr/>
        </p:nvSpPr>
        <p:spPr>
          <a:xfrm>
            <a:off x="5565575" y="2239425"/>
            <a:ext cx="2738100" cy="2216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GB" sz="1200"/>
              <a:t>Explicit visibility of the amount of available resources.</a:t>
            </a:r>
            <a:endParaRPr sz="1200"/>
          </a:p>
          <a:p>
            <a:pPr marL="457200" lvl="0" indent="-304800" algn="l" rtl="0">
              <a:spcBef>
                <a:spcPts val="0"/>
              </a:spcBef>
              <a:spcAft>
                <a:spcPts val="0"/>
              </a:spcAft>
              <a:buSzPts val="1200"/>
              <a:buFont typeface="Proxima Nova"/>
              <a:buChar char="-"/>
            </a:pPr>
            <a:r>
              <a:rPr lang="en-GB" sz="1200"/>
              <a:t>Change in model: Extra attribute within class MobilityService: </a:t>
            </a:r>
            <a:r>
              <a:rPr lang="en-GB" sz="1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a:t>
            </a:r>
            <a:r>
              <a:rPr lang="en-GB" sz="1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realtimeResource</a:t>
            </a:r>
            <a:endParaRPr sz="1200" b="1"/>
          </a:p>
          <a:p>
            <a:pPr marL="457200" lvl="0" indent="-304800" algn="l" rtl="0">
              <a:spcBef>
                <a:spcPts val="0"/>
              </a:spcBef>
              <a:spcAft>
                <a:spcPts val="0"/>
              </a:spcAft>
              <a:buSzPts val="1200"/>
              <a:buChar char="-"/>
            </a:pPr>
            <a:r>
              <a:rPr lang="en-GB" sz="1200"/>
              <a:t>Calculations of extra versions necessary each time a change within Resources happens.</a:t>
            </a:r>
            <a:endParaRPr sz="1200"/>
          </a:p>
          <a:p>
            <a:pPr marL="457200" lvl="0" indent="-304800" algn="l" rtl="0">
              <a:spcBef>
                <a:spcPts val="0"/>
              </a:spcBef>
              <a:spcAft>
                <a:spcPts val="0"/>
              </a:spcAft>
              <a:buSzPts val="1200"/>
              <a:buChar char="-"/>
            </a:pPr>
            <a:r>
              <a:rPr lang="en-GB" sz="1200"/>
              <a:t>The amount of queries necessary to stay in sync</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g12bcac2bf53_0_30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Real-time Capacity</a:t>
            </a:r>
            <a:endParaRPr sz="3200" b="1"/>
          </a:p>
        </p:txBody>
      </p:sp>
      <p:sp>
        <p:nvSpPr>
          <p:cNvPr id="703" name="Google Shape;703;g12bcac2bf53_0_308"/>
          <p:cNvSpPr txBox="1"/>
          <p:nvPr/>
        </p:nvSpPr>
        <p:spPr>
          <a:xfrm>
            <a:off x="921400" y="1056525"/>
            <a:ext cx="1312800" cy="3843300"/>
          </a:xfrm>
          <a:prstGeom prst="rect">
            <a:avLst/>
          </a:prstGeom>
          <a:solidFill>
            <a:srgbClr val="F3F3F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704" name="Google Shape;704;g12bcac2bf53_0_308"/>
          <p:cNvSpPr txBox="1"/>
          <p:nvPr/>
        </p:nvSpPr>
        <p:spPr>
          <a:xfrm>
            <a:off x="999100" y="2402325"/>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 a traveler I want to know if a taxi will be available at the time I arrive by bus.</a:t>
            </a:r>
            <a:endParaRPr sz="1000"/>
          </a:p>
        </p:txBody>
      </p:sp>
      <p:sp>
        <p:nvSpPr>
          <p:cNvPr id="705" name="Google Shape;705;g12bcac2bf53_0_308"/>
          <p:cNvSpPr txBox="1"/>
          <p:nvPr/>
        </p:nvSpPr>
        <p:spPr>
          <a:xfrm>
            <a:off x="999100" y="3632925"/>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a:t>The train I’m on is 30min late, and I want to check if bikes will still be available when it arrives at the transport hub.</a:t>
            </a:r>
            <a:endParaRPr sz="900"/>
          </a:p>
        </p:txBody>
      </p:sp>
      <p:sp>
        <p:nvSpPr>
          <p:cNvPr id="706" name="Google Shape;706;g12bcac2bf53_0_308"/>
          <p:cNvSpPr txBox="1"/>
          <p:nvPr/>
        </p:nvSpPr>
        <p:spPr>
          <a:xfrm>
            <a:off x="999100" y="1171725"/>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a:t>I want to know if chances are high that a shared bike will be available tomorrow at 4pm at the Gent-Sint-Pieters station.</a:t>
            </a:r>
            <a:endParaRPr sz="1000"/>
          </a:p>
        </p:txBody>
      </p:sp>
      <p:sp>
        <p:nvSpPr>
          <p:cNvPr id="707" name="Google Shape;707;g12bcac2bf53_0_308"/>
          <p:cNvSpPr txBox="1"/>
          <p:nvPr/>
        </p:nvSpPr>
        <p:spPr>
          <a:xfrm>
            <a:off x="2621350" y="1911375"/>
            <a:ext cx="6192900" cy="2133900"/>
          </a:xfrm>
          <a:prstGeom prst="rect">
            <a:avLst/>
          </a:prstGeom>
          <a:solidFill>
            <a:srgbClr val="F2F2F2"/>
          </a:solid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b="1"/>
              <a:t>Real-time capacity - Reservation</a:t>
            </a:r>
            <a:endParaRPr b="1"/>
          </a:p>
          <a:p>
            <a:pPr marL="0" lvl="0" indent="0" algn="just" rtl="0">
              <a:spcBef>
                <a:spcPts val="0"/>
              </a:spcBef>
              <a:spcAft>
                <a:spcPts val="0"/>
              </a:spcAft>
              <a:buNone/>
            </a:pPr>
            <a:endParaRPr b="1"/>
          </a:p>
          <a:p>
            <a:pPr marL="457200" lvl="0" indent="-317500" algn="l" rtl="0">
              <a:spcBef>
                <a:spcPts val="0"/>
              </a:spcBef>
              <a:spcAft>
                <a:spcPts val="0"/>
              </a:spcAft>
              <a:buSzPts val="1400"/>
              <a:buChar char="●"/>
            </a:pPr>
            <a:r>
              <a:rPr lang="en-GB"/>
              <a:t>Booking/reservation is included within OSLO Mobility: Trips &amp; Offers.</a:t>
            </a:r>
            <a:endParaRPr/>
          </a:p>
          <a:p>
            <a:pPr marL="457200" lvl="0" indent="-317500" algn="l" rtl="0">
              <a:spcBef>
                <a:spcPts val="0"/>
              </a:spcBef>
              <a:spcAft>
                <a:spcPts val="0"/>
              </a:spcAft>
              <a:buSzPts val="1400"/>
              <a:buChar char="●"/>
            </a:pPr>
            <a:r>
              <a:rPr lang="en-GB"/>
              <a:t>Reservation</a:t>
            </a:r>
            <a:endParaRPr/>
          </a:p>
          <a:p>
            <a:pPr marL="1371600" lvl="2" indent="-317500" algn="l" rtl="0">
              <a:spcBef>
                <a:spcPts val="0"/>
              </a:spcBef>
              <a:spcAft>
                <a:spcPts val="0"/>
              </a:spcAft>
              <a:buSzPts val="1400"/>
              <a:buChar char="■"/>
            </a:pPr>
            <a:r>
              <a:rPr lang="en-GB"/>
              <a:t>Decision by the provider (ex. Velo, Bird, BlueBike)</a:t>
            </a:r>
            <a:endParaRPr/>
          </a:p>
          <a:p>
            <a:pPr marL="1371600" lvl="2" indent="-317500" algn="l" rtl="0">
              <a:spcBef>
                <a:spcPts val="0"/>
              </a:spcBef>
              <a:spcAft>
                <a:spcPts val="0"/>
              </a:spcAft>
              <a:buSzPts val="1400"/>
              <a:buChar char="■"/>
            </a:pPr>
            <a:r>
              <a:rPr lang="en-GB"/>
              <a:t>They choose if reservations are possible AND for which time period</a:t>
            </a:r>
            <a:endParaRPr/>
          </a:p>
          <a:p>
            <a:pPr marL="457200" lvl="0" indent="-317500" algn="l" rtl="0">
              <a:spcBef>
                <a:spcPts val="0"/>
              </a:spcBef>
              <a:spcAft>
                <a:spcPts val="0"/>
              </a:spcAft>
              <a:buSzPts val="1400"/>
              <a:buChar char="●"/>
            </a:pPr>
            <a:r>
              <a:rPr lang="en-GB"/>
              <a:t>English translation of OSLO Mobility - Trips and Offers is in the pipeline!</a:t>
            </a:r>
            <a:endParaRPr/>
          </a:p>
          <a:p>
            <a:pPr marL="0" lvl="0" indent="0" algn="just" rtl="0">
              <a:spcBef>
                <a:spcPts val="0"/>
              </a:spcBef>
              <a:spcAft>
                <a:spcPts val="0"/>
              </a:spcAft>
              <a:buNone/>
            </a:pPr>
            <a:endParaRPr b="1"/>
          </a:p>
          <a:p>
            <a:pPr marL="0" lvl="0" indent="0" algn="l" rtl="0">
              <a:spcBef>
                <a:spcPts val="0"/>
              </a:spcBef>
              <a:spcAft>
                <a:spcPts val="0"/>
              </a:spcAft>
              <a:buNone/>
            </a:pPr>
            <a:endParaRPr/>
          </a:p>
        </p:txBody>
      </p:sp>
      <p:sp>
        <p:nvSpPr>
          <p:cNvPr id="708" name="Google Shape;708;g12bcac2bf53_0_308"/>
          <p:cNvSpPr/>
          <p:nvPr/>
        </p:nvSpPr>
        <p:spPr>
          <a:xfrm rot="-5400000">
            <a:off x="2188300" y="2859975"/>
            <a:ext cx="629400" cy="236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128fa86d743_1_9"/>
          <p:cNvSpPr txBox="1"/>
          <p:nvPr/>
        </p:nvSpPr>
        <p:spPr>
          <a:xfrm>
            <a:off x="599450" y="929475"/>
            <a:ext cx="2797500" cy="40557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714" name="Google Shape;714;g128fa86d743_1_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Real-time Information</a:t>
            </a:r>
            <a:endParaRPr sz="3200" b="1"/>
          </a:p>
        </p:txBody>
      </p:sp>
      <p:sp>
        <p:nvSpPr>
          <p:cNvPr id="715" name="Google Shape;715;g128fa86d743_1_9"/>
          <p:cNvSpPr txBox="1"/>
          <p:nvPr/>
        </p:nvSpPr>
        <p:spPr>
          <a:xfrm>
            <a:off x="3720950" y="877650"/>
            <a:ext cx="5322600" cy="4184400"/>
          </a:xfrm>
          <a:prstGeom prst="rect">
            <a:avLst/>
          </a:prstGeom>
          <a:solidFill>
            <a:srgbClr val="F2F2F2"/>
          </a:solid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In essence, as a traveler, you would like to know if a certain mobility option WILL be available at the time you arrive at the certain point.</a:t>
            </a:r>
            <a:endParaRPr/>
          </a:p>
          <a:p>
            <a:pPr marL="457200" lvl="0" indent="-317500" algn="l" rtl="0">
              <a:spcBef>
                <a:spcPts val="1000"/>
              </a:spcBef>
              <a:spcAft>
                <a:spcPts val="0"/>
              </a:spcAft>
              <a:buSzPts val="1400"/>
              <a:buChar char="●"/>
            </a:pPr>
            <a:r>
              <a:rPr lang="en-GB"/>
              <a:t>How does the model satisfies this?: </a:t>
            </a:r>
            <a:endParaRPr/>
          </a:p>
          <a:p>
            <a:pPr marL="914400" lvl="1" indent="-317500" algn="l" rtl="0">
              <a:spcBef>
                <a:spcPts val="0"/>
              </a:spcBef>
              <a:spcAft>
                <a:spcPts val="0"/>
              </a:spcAft>
              <a:buSzPts val="1400"/>
              <a:buChar char="○"/>
            </a:pPr>
            <a:r>
              <a:rPr lang="en-GB"/>
              <a:t>All information is present about current state</a:t>
            </a:r>
            <a:endParaRPr/>
          </a:p>
          <a:p>
            <a:pPr marL="1371600" lvl="2" indent="-317500" algn="l" rtl="0">
              <a:spcBef>
                <a:spcPts val="0"/>
              </a:spcBef>
              <a:spcAft>
                <a:spcPts val="0"/>
              </a:spcAft>
              <a:buSzPts val="1400"/>
              <a:buChar char="■"/>
            </a:pPr>
            <a:r>
              <a:rPr lang="en-GB"/>
              <a:t>Resources, Infrastructure, Services…</a:t>
            </a:r>
            <a:endParaRPr/>
          </a:p>
          <a:p>
            <a:pPr marL="457200" lvl="0" indent="-317500" algn="l" rtl="0">
              <a:spcBef>
                <a:spcPts val="0"/>
              </a:spcBef>
              <a:spcAft>
                <a:spcPts val="0"/>
              </a:spcAft>
              <a:buSzPts val="1400"/>
              <a:buChar char="●"/>
            </a:pPr>
            <a:r>
              <a:rPr lang="en-G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Discussion</a:t>
            </a:r>
            <a:r>
              <a:rPr lang="en-GB"/>
              <a:t>:</a:t>
            </a:r>
            <a:endParaRPr/>
          </a:p>
          <a:p>
            <a:pPr marL="914400" lvl="1" indent="-317500" algn="l" rtl="0">
              <a:spcBef>
                <a:spcPts val="0"/>
              </a:spcBef>
              <a:spcAft>
                <a:spcPts val="0"/>
              </a:spcAft>
              <a:buSzPts val="1400"/>
              <a:buChar char="○"/>
            </a:pPr>
            <a:r>
              <a:rPr lang="en-GB"/>
              <a:t>Concepts like delay/incidents which make a service unavailable lack in the model.</a:t>
            </a:r>
            <a:endParaRPr/>
          </a:p>
          <a:p>
            <a:pPr marL="1371600" lvl="2" indent="-317500" algn="l" rtl="0">
              <a:spcBef>
                <a:spcPts val="0"/>
              </a:spcBef>
              <a:spcAft>
                <a:spcPts val="0"/>
              </a:spcAft>
              <a:buSzPts val="1400"/>
              <a:buChar char="■"/>
            </a:pPr>
            <a:r>
              <a:rPr lang="en-GB"/>
              <a:t>To be included in this model?</a:t>
            </a:r>
            <a:endParaRPr/>
          </a:p>
          <a:p>
            <a:pPr marL="1371600" lvl="2" indent="-317500" algn="l" rtl="0">
              <a:spcBef>
                <a:spcPts val="0"/>
              </a:spcBef>
              <a:spcAft>
                <a:spcPts val="0"/>
              </a:spcAft>
              <a:buSzPts val="1400"/>
              <a:buChar char="■"/>
            </a:pPr>
            <a:r>
              <a:rPr lang="en-GB"/>
              <a:t>Take it with us to another model?</a:t>
            </a:r>
            <a:endParaRPr/>
          </a:p>
          <a:p>
            <a:pPr marL="1828800" lvl="3" indent="-317500" algn="l" rtl="0">
              <a:spcBef>
                <a:spcPts val="0"/>
              </a:spcBef>
              <a:spcAft>
                <a:spcPts val="0"/>
              </a:spcAft>
              <a:buSzPts val="1400"/>
              <a:buChar char="●"/>
            </a:pPr>
            <a:r>
              <a:rPr lang="en-GB"/>
              <a:t>Concepts</a:t>
            </a:r>
            <a:endParaRPr/>
          </a:p>
          <a:p>
            <a:pPr marL="2286000" lvl="4" indent="-317500" algn="l" rtl="0">
              <a:spcBef>
                <a:spcPts val="0"/>
              </a:spcBef>
              <a:spcAft>
                <a:spcPts val="0"/>
              </a:spcAft>
              <a:buSzPts val="1400"/>
              <a:buChar char="○"/>
            </a:pPr>
            <a:r>
              <a:rPr lang="en-GB"/>
              <a:t>Canceled service</a:t>
            </a:r>
            <a:endParaRPr/>
          </a:p>
          <a:p>
            <a:pPr marL="2286000" lvl="4" indent="-317500" algn="l" rtl="0">
              <a:spcBef>
                <a:spcPts val="0"/>
              </a:spcBef>
              <a:spcAft>
                <a:spcPts val="0"/>
              </a:spcAft>
              <a:buSzPts val="1400"/>
              <a:buChar char="○"/>
            </a:pPr>
            <a:r>
              <a:rPr lang="en-GB"/>
              <a:t>Delays</a:t>
            </a:r>
            <a:endParaRPr/>
          </a:p>
          <a:p>
            <a:pPr marL="2286000" lvl="4" indent="-317500" algn="l" rtl="0">
              <a:spcBef>
                <a:spcPts val="0"/>
              </a:spcBef>
              <a:spcAft>
                <a:spcPts val="0"/>
              </a:spcAft>
              <a:buSzPts val="1400"/>
              <a:buChar char="○"/>
            </a:pPr>
            <a:r>
              <a:rPr lang="en-GB"/>
              <a:t>Incidents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16" name="Google Shape;716;g128fa86d743_1_9"/>
          <p:cNvSpPr/>
          <p:nvPr/>
        </p:nvSpPr>
        <p:spPr>
          <a:xfrm rot="-5400000">
            <a:off x="3324900" y="2851500"/>
            <a:ext cx="629400" cy="236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17" name="Google Shape;717;g128fa86d743_1_9"/>
          <p:cNvSpPr/>
          <p:nvPr/>
        </p:nvSpPr>
        <p:spPr>
          <a:xfrm>
            <a:off x="8644025" y="929475"/>
            <a:ext cx="348218" cy="343437"/>
          </a:xfrm>
          <a:custGeom>
            <a:avLst/>
            <a:gdLst/>
            <a:ahLst/>
            <a:cxnLst/>
            <a:rect l="l" t="t" r="r" b="b"/>
            <a:pathLst>
              <a:path w="447869" h="447475" extrusionOk="0">
                <a:moveTo>
                  <a:pt x="223935" y="0"/>
                </a:moveTo>
                <a:cubicBezTo>
                  <a:pt x="100273" y="0"/>
                  <a:pt x="0" y="100170"/>
                  <a:pt x="0" y="223738"/>
                </a:cubicBezTo>
                <a:cubicBezTo>
                  <a:pt x="0" y="347304"/>
                  <a:pt x="100273" y="447475"/>
                  <a:pt x="223935" y="447475"/>
                </a:cubicBezTo>
                <a:cubicBezTo>
                  <a:pt x="347596" y="447475"/>
                  <a:pt x="447869" y="347304"/>
                  <a:pt x="447869" y="223738"/>
                </a:cubicBezTo>
                <a:cubicBezTo>
                  <a:pt x="447869" y="100170"/>
                  <a:pt x="347596" y="0"/>
                  <a:pt x="223935" y="0"/>
                </a:cubicBezTo>
                <a:close/>
                <a:moveTo>
                  <a:pt x="251927" y="346483"/>
                </a:moveTo>
                <a:lnTo>
                  <a:pt x="195943" y="346483"/>
                </a:lnTo>
                <a:lnTo>
                  <a:pt x="195943" y="212862"/>
                </a:lnTo>
                <a:lnTo>
                  <a:pt x="251927" y="212862"/>
                </a:lnTo>
                <a:close/>
                <a:moveTo>
                  <a:pt x="223935" y="156927"/>
                </a:moveTo>
                <a:cubicBezTo>
                  <a:pt x="208445" y="156927"/>
                  <a:pt x="195943" y="144406"/>
                  <a:pt x="195943" y="128960"/>
                </a:cubicBezTo>
                <a:cubicBezTo>
                  <a:pt x="195943" y="113514"/>
                  <a:pt x="208445" y="100993"/>
                  <a:pt x="223935" y="100993"/>
                </a:cubicBezTo>
                <a:cubicBezTo>
                  <a:pt x="239423" y="100993"/>
                  <a:pt x="251927" y="113514"/>
                  <a:pt x="251927" y="128960"/>
                </a:cubicBezTo>
                <a:cubicBezTo>
                  <a:pt x="251927" y="144406"/>
                  <a:pt x="239423" y="156927"/>
                  <a:pt x="223935" y="156927"/>
                </a:cubicBezTo>
                <a:close/>
              </a:path>
            </a:pathLst>
          </a:custGeom>
          <a:solidFill>
            <a:srgbClr val="9B9898"/>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8" name="Google Shape;718;g128fa86d743_1_9"/>
          <p:cNvSpPr txBox="1"/>
          <p:nvPr/>
        </p:nvSpPr>
        <p:spPr>
          <a:xfrm>
            <a:off x="700050" y="1013525"/>
            <a:ext cx="1260000" cy="1260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700"/>
              <a:t>Possibility to communicate with other users of the application, f.e. communicate that due to bad weather the ferry service is temporary not working, so that all users who are following the same traject can see this information (same as Waze)</a:t>
            </a:r>
            <a:endParaRPr sz="700">
              <a:latin typeface="Proxima Nova"/>
              <a:ea typeface="Proxima Nova"/>
              <a:cs typeface="Proxima Nova"/>
              <a:sym typeface="Proxima Nova"/>
            </a:endParaRPr>
          </a:p>
        </p:txBody>
      </p:sp>
      <p:sp>
        <p:nvSpPr>
          <p:cNvPr id="719" name="Google Shape;719;g128fa86d743_1_9"/>
          <p:cNvSpPr txBox="1"/>
          <p:nvPr/>
        </p:nvSpPr>
        <p:spPr>
          <a:xfrm>
            <a:off x="2048700" y="1013525"/>
            <a:ext cx="1260000" cy="1260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900"/>
              <a:t>As a traveler I would like to be informed if there no service are provided due to detours or that my normal stop has been replaced</a:t>
            </a:r>
            <a:endParaRPr sz="900">
              <a:latin typeface="Proxima Nova"/>
              <a:ea typeface="Proxima Nova"/>
              <a:cs typeface="Proxima Nova"/>
              <a:sym typeface="Proxima Nova"/>
            </a:endParaRPr>
          </a:p>
        </p:txBody>
      </p:sp>
      <p:sp>
        <p:nvSpPr>
          <p:cNvPr id="720" name="Google Shape;720;g128fa86d743_1_9"/>
          <p:cNvSpPr txBox="1"/>
          <p:nvPr/>
        </p:nvSpPr>
        <p:spPr>
          <a:xfrm>
            <a:off x="700050" y="3653975"/>
            <a:ext cx="1260000" cy="1260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As a traveler, I would like to have my connected bus assured if my train is delayed</a:t>
            </a:r>
            <a:endParaRPr sz="1100">
              <a:latin typeface="Proxima Nova"/>
              <a:ea typeface="Proxima Nova"/>
              <a:cs typeface="Proxima Nova"/>
              <a:sym typeface="Proxima Nova"/>
            </a:endParaRPr>
          </a:p>
        </p:txBody>
      </p:sp>
      <p:sp>
        <p:nvSpPr>
          <p:cNvPr id="721" name="Google Shape;721;g128fa86d743_1_9"/>
          <p:cNvSpPr txBox="1"/>
          <p:nvPr/>
        </p:nvSpPr>
        <p:spPr>
          <a:xfrm>
            <a:off x="700050" y="2333750"/>
            <a:ext cx="1260000" cy="1260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100"/>
              <a:t>I want to check if I should switch to a bus or take a shared bike next Monday when I arrive by train during rush hour.</a:t>
            </a:r>
            <a:endParaRPr sz="1100">
              <a:latin typeface="Proxima Nova"/>
              <a:ea typeface="Proxima Nova"/>
              <a:cs typeface="Proxima Nova"/>
              <a:sym typeface="Proxima Nova"/>
            </a:endParaRPr>
          </a:p>
        </p:txBody>
      </p:sp>
      <p:sp>
        <p:nvSpPr>
          <p:cNvPr id="722" name="Google Shape;722;g128fa86d743_1_9"/>
          <p:cNvSpPr txBox="1"/>
          <p:nvPr/>
        </p:nvSpPr>
        <p:spPr>
          <a:xfrm>
            <a:off x="2048700" y="2333750"/>
            <a:ext cx="1260000" cy="1260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a:t>As a traveler, I would like to have correct information about temporary infrastructure in case of works/ events/…</a:t>
            </a:r>
            <a:endParaRPr sz="1000">
              <a:latin typeface="Proxima Nova"/>
              <a:ea typeface="Proxima Nova"/>
              <a:cs typeface="Proxima Nova"/>
              <a:sym typeface="Proxima Nova"/>
            </a:endParaRPr>
          </a:p>
        </p:txBody>
      </p:sp>
      <p:sp>
        <p:nvSpPr>
          <p:cNvPr id="723" name="Google Shape;723;g128fa86d743_1_9"/>
          <p:cNvSpPr txBox="1"/>
          <p:nvPr/>
        </p:nvSpPr>
        <p:spPr>
          <a:xfrm>
            <a:off x="2048688" y="3653975"/>
            <a:ext cx="1260000" cy="1260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100"/>
              <a:t>As a traveler, I would like to know if a certain stop is still on that location on the day that I travel</a:t>
            </a:r>
            <a:endParaRPr sz="1100">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128fa86d743_1_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Accessibility</a:t>
            </a:r>
            <a:endParaRPr sz="3200" b="1"/>
          </a:p>
        </p:txBody>
      </p:sp>
      <p:sp>
        <p:nvSpPr>
          <p:cNvPr id="729" name="Google Shape;729;g128fa86d743_1_5"/>
          <p:cNvSpPr txBox="1"/>
          <p:nvPr/>
        </p:nvSpPr>
        <p:spPr>
          <a:xfrm>
            <a:off x="877000" y="1070600"/>
            <a:ext cx="1312800" cy="3843300"/>
          </a:xfrm>
          <a:prstGeom prst="rect">
            <a:avLst/>
          </a:prstGeom>
          <a:solidFill>
            <a:srgbClr val="F3F3F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730" name="Google Shape;730;g128fa86d743_1_5"/>
          <p:cNvSpPr txBox="1"/>
          <p:nvPr/>
        </p:nvSpPr>
        <p:spPr>
          <a:xfrm>
            <a:off x="2832425" y="1152200"/>
            <a:ext cx="5372100" cy="3843300"/>
          </a:xfrm>
          <a:prstGeom prst="rect">
            <a:avLst/>
          </a:prstGeom>
          <a:solidFill>
            <a:srgbClr val="F2F2F2"/>
          </a:solid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a:t>Accessibility within a transport hub is divided into three parts:</a:t>
            </a:r>
            <a:endParaRPr/>
          </a:p>
          <a:p>
            <a:pPr marL="0" lvl="0" indent="0" algn="just" rtl="0">
              <a:lnSpc>
                <a:spcPct val="100000"/>
              </a:lnSpc>
              <a:spcBef>
                <a:spcPts val="300"/>
              </a:spcBef>
              <a:spcAft>
                <a:spcPts val="0"/>
              </a:spcAft>
              <a:buNone/>
            </a:pPr>
            <a:endParaRPr/>
          </a:p>
          <a:p>
            <a:pPr marL="457200" marR="0" lvl="0" indent="-317500" algn="just" rtl="0">
              <a:lnSpc>
                <a:spcPct val="100000"/>
              </a:lnSpc>
              <a:spcBef>
                <a:spcPts val="300"/>
              </a:spcBef>
              <a:spcAft>
                <a:spcPts val="0"/>
              </a:spcAft>
              <a:buSzPts val="1400"/>
              <a:buChar char="●"/>
            </a:pPr>
            <a:r>
              <a:rPr lang="en-GB" b="1"/>
              <a:t>Level of accessibility</a:t>
            </a:r>
            <a:r>
              <a:rPr lang="en-GB"/>
              <a:t>: e.g. Accessible with support, fully accessible…</a:t>
            </a:r>
            <a:endParaRPr/>
          </a:p>
          <a:p>
            <a:pPr marL="457200" marR="0" lvl="0" indent="0" algn="just" rtl="0">
              <a:lnSpc>
                <a:spcPct val="100000"/>
              </a:lnSpc>
              <a:spcBef>
                <a:spcPts val="0"/>
              </a:spcBef>
              <a:spcAft>
                <a:spcPts val="0"/>
              </a:spcAft>
              <a:buNone/>
            </a:pPr>
            <a:endParaRPr/>
          </a:p>
          <a:p>
            <a:pPr marL="457200" marR="0" lvl="0" indent="-317500" algn="just" rtl="0">
              <a:lnSpc>
                <a:spcPct val="100000"/>
              </a:lnSpc>
              <a:spcBef>
                <a:spcPts val="0"/>
              </a:spcBef>
              <a:spcAft>
                <a:spcPts val="0"/>
              </a:spcAft>
              <a:buSzPts val="1400"/>
              <a:buChar char="●"/>
            </a:pPr>
            <a:r>
              <a:rPr lang="en-GB" b="1"/>
              <a:t>Component of accessibility</a:t>
            </a:r>
            <a:r>
              <a:rPr lang="en-GB"/>
              <a:t>: The component of the passenger hub to which the accessibility applies. E.g. infrastructure, mobility service…</a:t>
            </a:r>
            <a:endParaRPr/>
          </a:p>
          <a:p>
            <a:pPr marL="457200" marR="0" lvl="0" indent="0" algn="just" rtl="0">
              <a:lnSpc>
                <a:spcPct val="100000"/>
              </a:lnSpc>
              <a:spcBef>
                <a:spcPts val="0"/>
              </a:spcBef>
              <a:spcAft>
                <a:spcPts val="0"/>
              </a:spcAft>
              <a:buNone/>
            </a:pPr>
            <a:endParaRPr/>
          </a:p>
          <a:p>
            <a:pPr marL="457200" marR="0" lvl="0" indent="-317500" algn="just" rtl="0">
              <a:lnSpc>
                <a:spcPct val="100000"/>
              </a:lnSpc>
              <a:spcBef>
                <a:spcPts val="0"/>
              </a:spcBef>
              <a:spcAft>
                <a:spcPts val="0"/>
              </a:spcAft>
              <a:buSzPts val="1400"/>
              <a:buChar char="●"/>
            </a:pPr>
            <a:r>
              <a:rPr lang="en-GB" b="1"/>
              <a:t>Type of accessibility</a:t>
            </a:r>
            <a:r>
              <a:rPr lang="en-GB"/>
              <a:t>: e.g. information accessible, service accessible, physically accessible…</a:t>
            </a:r>
            <a:endParaRPr>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31" name="Google Shape;731;g128fa86d743_1_5"/>
          <p:cNvSpPr txBox="1"/>
          <p:nvPr/>
        </p:nvSpPr>
        <p:spPr>
          <a:xfrm>
            <a:off x="954700" y="2416400"/>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As a wheelchair user I want to know if the transport hub is accessible.</a:t>
            </a:r>
            <a:endParaRPr sz="1000"/>
          </a:p>
        </p:txBody>
      </p:sp>
      <p:sp>
        <p:nvSpPr>
          <p:cNvPr id="732" name="Google Shape;732;g128fa86d743_1_5"/>
          <p:cNvSpPr/>
          <p:nvPr/>
        </p:nvSpPr>
        <p:spPr>
          <a:xfrm rot="-5400000">
            <a:off x="2399375" y="2955500"/>
            <a:ext cx="629400" cy="236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3" name="Google Shape;733;g128fa86d743_1_5"/>
          <p:cNvSpPr txBox="1"/>
          <p:nvPr/>
        </p:nvSpPr>
        <p:spPr>
          <a:xfrm>
            <a:off x="954700" y="3647000"/>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As a wheelchair user I want to know what the most efficient way to get from A-B in time and cost is.</a:t>
            </a:r>
            <a:endParaRPr sz="1000"/>
          </a:p>
        </p:txBody>
      </p:sp>
      <p:sp>
        <p:nvSpPr>
          <p:cNvPr id="734" name="Google Shape;734;g128fa86d743_1_5"/>
          <p:cNvSpPr txBox="1"/>
          <p:nvPr/>
        </p:nvSpPr>
        <p:spPr>
          <a:xfrm>
            <a:off x="954700" y="1185800"/>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t>I’m a blind person and I want to know if guidelines are available form the train to the tram I want to take.</a:t>
            </a:r>
            <a:endParaRPr sz="900"/>
          </a:p>
        </p:txBody>
      </p:sp>
      <p:pic>
        <p:nvPicPr>
          <p:cNvPr id="735" name="Google Shape;735;g128fa86d743_1_5"/>
          <p:cNvPicPr preferRelativeResize="0"/>
          <p:nvPr/>
        </p:nvPicPr>
        <p:blipFill>
          <a:blip r:embed="rId3">
            <a:alphaModFix/>
          </a:blip>
          <a:stretch>
            <a:fillRect/>
          </a:stretch>
        </p:blipFill>
        <p:spPr>
          <a:xfrm>
            <a:off x="6083400" y="3686975"/>
            <a:ext cx="2023100" cy="1226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g12bcac2bf53_0_26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rPr>
              <a:t>Accessibility</a:t>
            </a:r>
            <a:endParaRPr sz="3200" b="1"/>
          </a:p>
        </p:txBody>
      </p:sp>
      <p:grpSp>
        <p:nvGrpSpPr>
          <p:cNvPr id="741" name="Google Shape;741;g12bcac2bf53_0_266"/>
          <p:cNvGrpSpPr/>
          <p:nvPr/>
        </p:nvGrpSpPr>
        <p:grpSpPr>
          <a:xfrm>
            <a:off x="399225" y="1189775"/>
            <a:ext cx="8670623" cy="3275850"/>
            <a:chOff x="399225" y="1189775"/>
            <a:chExt cx="8670623" cy="3275850"/>
          </a:xfrm>
        </p:grpSpPr>
        <p:pic>
          <p:nvPicPr>
            <p:cNvPr id="742" name="Google Shape;742;g12bcac2bf53_0_266"/>
            <p:cNvPicPr preferRelativeResize="0"/>
            <p:nvPr/>
          </p:nvPicPr>
          <p:blipFill>
            <a:blip r:embed="rId3">
              <a:alphaModFix/>
            </a:blip>
            <a:stretch>
              <a:fillRect/>
            </a:stretch>
          </p:blipFill>
          <p:spPr>
            <a:xfrm>
              <a:off x="399225" y="1189775"/>
              <a:ext cx="8670623" cy="3275850"/>
            </a:xfrm>
            <a:prstGeom prst="rect">
              <a:avLst/>
            </a:prstGeom>
            <a:noFill/>
            <a:ln>
              <a:noFill/>
            </a:ln>
          </p:spPr>
        </p:pic>
        <p:sp>
          <p:nvSpPr>
            <p:cNvPr id="743" name="Google Shape;743;g12bcac2bf53_0_266"/>
            <p:cNvSpPr/>
            <p:nvPr/>
          </p:nvSpPr>
          <p:spPr>
            <a:xfrm>
              <a:off x="4940975" y="1603200"/>
              <a:ext cx="942600" cy="106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4" name="Google Shape;744;g12bcac2bf53_0_266"/>
            <p:cNvSpPr/>
            <p:nvPr/>
          </p:nvSpPr>
          <p:spPr>
            <a:xfrm>
              <a:off x="2562350" y="3546575"/>
              <a:ext cx="942600" cy="106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5" name="Google Shape;745;g12bcac2bf53_0_266"/>
            <p:cNvSpPr/>
            <p:nvPr/>
          </p:nvSpPr>
          <p:spPr>
            <a:xfrm>
              <a:off x="4135675" y="3471875"/>
              <a:ext cx="942600" cy="106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6" name="Google Shape;746;g12bcac2bf53_0_266"/>
            <p:cNvSpPr/>
            <p:nvPr/>
          </p:nvSpPr>
          <p:spPr>
            <a:xfrm>
              <a:off x="5723825" y="3177925"/>
              <a:ext cx="942600" cy="106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7" name="Google Shape;747;g12bcac2bf53_0_266"/>
            <p:cNvSpPr/>
            <p:nvPr/>
          </p:nvSpPr>
          <p:spPr>
            <a:xfrm>
              <a:off x="7778175" y="3403075"/>
              <a:ext cx="942600" cy="1065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128fa86d743_1_1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1"/>
                  </a:ext>
                </a:extLst>
              </a:rPr>
              <a:t>Feedback</a:t>
            </a:r>
            <a:endParaRPr sz="3200" b="1"/>
          </a:p>
        </p:txBody>
      </p:sp>
      <p:sp>
        <p:nvSpPr>
          <p:cNvPr id="753" name="Google Shape;753;g128fa86d743_1_17"/>
          <p:cNvSpPr txBox="1"/>
          <p:nvPr/>
        </p:nvSpPr>
        <p:spPr>
          <a:xfrm>
            <a:off x="872950" y="1602725"/>
            <a:ext cx="1337100" cy="25227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754" name="Google Shape;754;g128fa86d743_1_17"/>
          <p:cNvSpPr txBox="1"/>
          <p:nvPr/>
        </p:nvSpPr>
        <p:spPr>
          <a:xfrm>
            <a:off x="2952675" y="1132325"/>
            <a:ext cx="5735700" cy="3463500"/>
          </a:xfrm>
          <a:prstGeom prst="rect">
            <a:avLst/>
          </a:prstGeom>
          <a:solidFill>
            <a:srgbClr val="F2F2F2"/>
          </a:solid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Feedback at the level of a Transport Hub is not in scope</a:t>
            </a:r>
            <a:r>
              <a:rPr lang="en-GB" b="1"/>
              <a:t> </a:t>
            </a:r>
            <a:r>
              <a:rPr lang="en-GB"/>
              <a:t>of this track</a:t>
            </a:r>
            <a:endParaRPr/>
          </a:p>
          <a:p>
            <a:pPr marL="0" lvl="0" indent="0" algn="l" rtl="0">
              <a:spcBef>
                <a:spcPts val="0"/>
              </a:spcBef>
              <a:spcAft>
                <a:spcPts val="0"/>
              </a:spcAft>
              <a:buNone/>
            </a:pPr>
            <a:endParaRPr/>
          </a:p>
          <a:p>
            <a:pPr marL="0" lvl="0" indent="0" algn="l" rtl="0">
              <a:spcBef>
                <a:spcPts val="0"/>
              </a:spcBef>
              <a:spcAft>
                <a:spcPts val="0"/>
              </a:spcAft>
              <a:buNone/>
            </a:pPr>
            <a:r>
              <a:rPr lang="en-GB"/>
              <a:t>Hypothetically, if we were to include it:</a:t>
            </a:r>
            <a:endParaRPr/>
          </a:p>
          <a:p>
            <a:pPr marL="457200" lvl="0" indent="-317500" algn="l" rtl="0">
              <a:spcBef>
                <a:spcPts val="0"/>
              </a:spcBef>
              <a:spcAft>
                <a:spcPts val="0"/>
              </a:spcAft>
              <a:buSzPts val="1400"/>
              <a:buChar char="●"/>
            </a:pPr>
            <a:r>
              <a:rPr lang="en-GB"/>
              <a:t>Feedback would be connected to the actual trip</a:t>
            </a:r>
            <a:endParaRPr/>
          </a:p>
          <a:p>
            <a:pPr marL="914400" lvl="1" indent="-317500" algn="l" rtl="0">
              <a:spcBef>
                <a:spcPts val="0"/>
              </a:spcBef>
              <a:spcAft>
                <a:spcPts val="0"/>
              </a:spcAft>
              <a:buSzPts val="1400"/>
              <a:buChar char="○"/>
            </a:pPr>
            <a:r>
              <a:rPr lang="en-GB"/>
              <a:t>Attributes on different classes: </a:t>
            </a:r>
            <a:endParaRPr/>
          </a:p>
          <a:p>
            <a:pPr marL="1371600" lvl="2" indent="-317500" algn="l" rtl="0">
              <a:spcBef>
                <a:spcPts val="0"/>
              </a:spcBef>
              <a:spcAft>
                <a:spcPts val="0"/>
              </a:spcAft>
              <a:buSzPts val="1400"/>
              <a:buChar char="■"/>
            </a:pPr>
            <a:r>
              <a:rPr lang="en-GB"/>
              <a:t>Service</a:t>
            </a:r>
            <a:endParaRPr/>
          </a:p>
          <a:p>
            <a:pPr marL="1371600" lvl="2" indent="-317500" algn="l" rtl="0">
              <a:spcBef>
                <a:spcPts val="0"/>
              </a:spcBef>
              <a:spcAft>
                <a:spcPts val="0"/>
              </a:spcAft>
              <a:buSzPts val="1400"/>
              <a:buChar char="■"/>
            </a:pPr>
            <a:r>
              <a:rPr lang="en-GB"/>
              <a:t>Infrastructure</a:t>
            </a:r>
            <a:endParaRPr/>
          </a:p>
          <a:p>
            <a:pPr marL="1371600" lvl="2" indent="-317500" algn="l" rtl="0">
              <a:spcBef>
                <a:spcPts val="0"/>
              </a:spcBef>
              <a:spcAft>
                <a:spcPts val="0"/>
              </a:spcAft>
              <a:buSzPts val="1400"/>
              <a:buChar char="■"/>
            </a:pPr>
            <a:r>
              <a:rPr lang="en-GB"/>
              <a:t>Object</a:t>
            </a:r>
            <a:endParaRPr/>
          </a:p>
          <a:p>
            <a:pPr marL="914400" lvl="1" indent="-317500" algn="l" rtl="0">
              <a:spcBef>
                <a:spcPts val="0"/>
              </a:spcBef>
              <a:spcAft>
                <a:spcPts val="0"/>
              </a:spcAft>
              <a:buSzPts val="1400"/>
              <a:buChar char="○"/>
            </a:pPr>
            <a:r>
              <a:rPr lang="en-GB"/>
              <a:t>In the form of:</a:t>
            </a:r>
            <a:endParaRPr/>
          </a:p>
          <a:p>
            <a:pPr marL="1371600" lvl="2" indent="-317500" algn="l" rtl="0">
              <a:spcBef>
                <a:spcPts val="0"/>
              </a:spcBef>
              <a:spcAft>
                <a:spcPts val="0"/>
              </a:spcAft>
              <a:buSzPts val="1400"/>
              <a:buChar char="■"/>
            </a:pPr>
            <a:r>
              <a:rPr lang="en-GB"/>
              <a:t>Star rating   </a:t>
            </a:r>
            <a:endParaRPr/>
          </a:p>
          <a:p>
            <a:pPr marL="1371600" lvl="2" indent="-317500" algn="l" rtl="0">
              <a:spcBef>
                <a:spcPts val="0"/>
              </a:spcBef>
              <a:spcAft>
                <a:spcPts val="0"/>
              </a:spcAft>
              <a:buSzPts val="1400"/>
              <a:buChar char="■"/>
            </a:pPr>
            <a:r>
              <a:rPr lang="en-GB"/>
              <a:t>Text </a:t>
            </a:r>
            <a:endParaRPr/>
          </a:p>
          <a:p>
            <a:pPr marL="1828800" lvl="3" indent="-317500" algn="l" rtl="0">
              <a:spcBef>
                <a:spcPts val="0"/>
              </a:spcBef>
              <a:spcAft>
                <a:spcPts val="0"/>
              </a:spcAft>
              <a:buSzPts val="1400"/>
              <a:buChar char="●"/>
            </a:pPr>
            <a:r>
              <a:rPr lang="en-GB"/>
              <a:t>Very difficult to map and process non-structured feedback in text format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55" name="Google Shape;755;g128fa86d743_1_17"/>
          <p:cNvSpPr/>
          <p:nvPr/>
        </p:nvSpPr>
        <p:spPr>
          <a:xfrm rot="-5400000">
            <a:off x="2556625" y="2745725"/>
            <a:ext cx="629400" cy="236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56" name="Google Shape;756;g128fa86d743_1_17"/>
          <p:cNvSpPr txBox="1"/>
          <p:nvPr/>
        </p:nvSpPr>
        <p:spPr>
          <a:xfrm>
            <a:off x="966475" y="1688650"/>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t>Trip scoring (speed, cost, comfort, open-air…)</a:t>
            </a:r>
            <a:endParaRPr sz="1300"/>
          </a:p>
        </p:txBody>
      </p:sp>
      <p:sp>
        <p:nvSpPr>
          <p:cNvPr id="757" name="Google Shape;757;g128fa86d743_1_17"/>
          <p:cNvSpPr txBox="1"/>
          <p:nvPr/>
        </p:nvSpPr>
        <p:spPr>
          <a:xfrm>
            <a:off x="966475" y="2915725"/>
            <a:ext cx="1152000" cy="11520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t>User feedback</a:t>
            </a:r>
            <a:endParaRPr sz="1300"/>
          </a:p>
        </p:txBody>
      </p:sp>
      <p:sp>
        <p:nvSpPr>
          <p:cNvPr id="758" name="Google Shape;758;g128fa86d743_1_17"/>
          <p:cNvSpPr/>
          <p:nvPr/>
        </p:nvSpPr>
        <p:spPr>
          <a:xfrm>
            <a:off x="5279848" y="1202655"/>
            <a:ext cx="180262" cy="179498"/>
          </a:xfrm>
          <a:custGeom>
            <a:avLst/>
            <a:gdLst/>
            <a:ahLst/>
            <a:cxnLst/>
            <a:rect l="l" t="t" r="r" b="b"/>
            <a:pathLst>
              <a:path w="447855" h="427377" extrusionOk="0">
                <a:moveTo>
                  <a:pt x="296191" y="258396"/>
                </a:moveTo>
                <a:lnTo>
                  <a:pt x="396589" y="178837"/>
                </a:lnTo>
                <a:lnTo>
                  <a:pt x="268572" y="173487"/>
                </a:lnTo>
                <a:lnTo>
                  <a:pt x="223910" y="53433"/>
                </a:lnTo>
                <a:lnTo>
                  <a:pt x="179247" y="173487"/>
                </a:lnTo>
                <a:lnTo>
                  <a:pt x="51294" y="178837"/>
                </a:lnTo>
                <a:lnTo>
                  <a:pt x="151691" y="258396"/>
                </a:lnTo>
                <a:lnTo>
                  <a:pt x="117230" y="381747"/>
                </a:lnTo>
                <a:lnTo>
                  <a:pt x="223910" y="310896"/>
                </a:lnTo>
                <a:lnTo>
                  <a:pt x="330590" y="381747"/>
                </a:lnTo>
                <a:close/>
                <a:moveTo>
                  <a:pt x="223910" y="347099"/>
                </a:moveTo>
                <a:lnTo>
                  <a:pt x="116670" y="418385"/>
                </a:lnTo>
                <a:cubicBezTo>
                  <a:pt x="88865" y="437046"/>
                  <a:pt x="73687" y="425663"/>
                  <a:pt x="82582" y="393503"/>
                </a:cubicBezTo>
                <a:lnTo>
                  <a:pt x="117230" y="269468"/>
                </a:lnTo>
                <a:lnTo>
                  <a:pt x="16335" y="189474"/>
                </a:lnTo>
                <a:cubicBezTo>
                  <a:pt x="-9791" y="168760"/>
                  <a:pt x="-3944" y="150845"/>
                  <a:pt x="29336" y="149414"/>
                </a:cubicBezTo>
                <a:lnTo>
                  <a:pt x="157974" y="144002"/>
                </a:lnTo>
                <a:lnTo>
                  <a:pt x="202885" y="23327"/>
                </a:lnTo>
                <a:cubicBezTo>
                  <a:pt x="214517" y="-7776"/>
                  <a:pt x="233365" y="-7776"/>
                  <a:pt x="244997" y="23327"/>
                </a:cubicBezTo>
                <a:lnTo>
                  <a:pt x="289846" y="144002"/>
                </a:lnTo>
                <a:lnTo>
                  <a:pt x="418546" y="149414"/>
                </a:lnTo>
                <a:cubicBezTo>
                  <a:pt x="451826" y="150845"/>
                  <a:pt x="457611" y="168822"/>
                  <a:pt x="431547" y="189474"/>
                </a:cubicBezTo>
                <a:lnTo>
                  <a:pt x="330652" y="269468"/>
                </a:lnTo>
                <a:lnTo>
                  <a:pt x="365238" y="393503"/>
                </a:lnTo>
                <a:cubicBezTo>
                  <a:pt x="374195" y="425600"/>
                  <a:pt x="359017" y="436673"/>
                  <a:pt x="331212" y="4183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9" name="Google Shape;759;g128fa86d743_1_17"/>
          <p:cNvSpPr/>
          <p:nvPr/>
        </p:nvSpPr>
        <p:spPr>
          <a:xfrm>
            <a:off x="5505123" y="1202655"/>
            <a:ext cx="180262" cy="179498"/>
          </a:xfrm>
          <a:custGeom>
            <a:avLst/>
            <a:gdLst/>
            <a:ahLst/>
            <a:cxnLst/>
            <a:rect l="l" t="t" r="r" b="b"/>
            <a:pathLst>
              <a:path w="447855" h="427377" extrusionOk="0">
                <a:moveTo>
                  <a:pt x="296191" y="258396"/>
                </a:moveTo>
                <a:lnTo>
                  <a:pt x="396589" y="178837"/>
                </a:lnTo>
                <a:lnTo>
                  <a:pt x="268572" y="173487"/>
                </a:lnTo>
                <a:lnTo>
                  <a:pt x="223910" y="53433"/>
                </a:lnTo>
                <a:lnTo>
                  <a:pt x="179247" y="173487"/>
                </a:lnTo>
                <a:lnTo>
                  <a:pt x="51294" y="178837"/>
                </a:lnTo>
                <a:lnTo>
                  <a:pt x="151691" y="258396"/>
                </a:lnTo>
                <a:lnTo>
                  <a:pt x="117230" y="381747"/>
                </a:lnTo>
                <a:lnTo>
                  <a:pt x="223910" y="310896"/>
                </a:lnTo>
                <a:lnTo>
                  <a:pt x="330590" y="381747"/>
                </a:lnTo>
                <a:close/>
                <a:moveTo>
                  <a:pt x="223910" y="347099"/>
                </a:moveTo>
                <a:lnTo>
                  <a:pt x="116670" y="418385"/>
                </a:lnTo>
                <a:cubicBezTo>
                  <a:pt x="88865" y="437046"/>
                  <a:pt x="73687" y="425663"/>
                  <a:pt x="82582" y="393503"/>
                </a:cubicBezTo>
                <a:lnTo>
                  <a:pt x="117230" y="269468"/>
                </a:lnTo>
                <a:lnTo>
                  <a:pt x="16335" y="189474"/>
                </a:lnTo>
                <a:cubicBezTo>
                  <a:pt x="-9791" y="168760"/>
                  <a:pt x="-3944" y="150845"/>
                  <a:pt x="29336" y="149414"/>
                </a:cubicBezTo>
                <a:lnTo>
                  <a:pt x="157974" y="144002"/>
                </a:lnTo>
                <a:lnTo>
                  <a:pt x="202885" y="23327"/>
                </a:lnTo>
                <a:cubicBezTo>
                  <a:pt x="214517" y="-7776"/>
                  <a:pt x="233365" y="-7776"/>
                  <a:pt x="244997" y="23327"/>
                </a:cubicBezTo>
                <a:lnTo>
                  <a:pt x="289846" y="144002"/>
                </a:lnTo>
                <a:lnTo>
                  <a:pt x="418546" y="149414"/>
                </a:lnTo>
                <a:cubicBezTo>
                  <a:pt x="451826" y="150845"/>
                  <a:pt x="457611" y="168822"/>
                  <a:pt x="431547" y="189474"/>
                </a:cubicBezTo>
                <a:lnTo>
                  <a:pt x="330652" y="269468"/>
                </a:lnTo>
                <a:lnTo>
                  <a:pt x="365238" y="393503"/>
                </a:lnTo>
                <a:cubicBezTo>
                  <a:pt x="374195" y="425600"/>
                  <a:pt x="359017" y="436673"/>
                  <a:pt x="331212" y="4183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0" name="Google Shape;760;g128fa86d743_1_17"/>
          <p:cNvSpPr/>
          <p:nvPr/>
        </p:nvSpPr>
        <p:spPr>
          <a:xfrm>
            <a:off x="5730398" y="1202655"/>
            <a:ext cx="180262" cy="179498"/>
          </a:xfrm>
          <a:custGeom>
            <a:avLst/>
            <a:gdLst/>
            <a:ahLst/>
            <a:cxnLst/>
            <a:rect l="l" t="t" r="r" b="b"/>
            <a:pathLst>
              <a:path w="447855" h="427377" extrusionOk="0">
                <a:moveTo>
                  <a:pt x="296191" y="258396"/>
                </a:moveTo>
                <a:lnTo>
                  <a:pt x="396589" y="178837"/>
                </a:lnTo>
                <a:lnTo>
                  <a:pt x="268572" y="173487"/>
                </a:lnTo>
                <a:lnTo>
                  <a:pt x="223910" y="53433"/>
                </a:lnTo>
                <a:lnTo>
                  <a:pt x="179247" y="173487"/>
                </a:lnTo>
                <a:lnTo>
                  <a:pt x="51294" y="178837"/>
                </a:lnTo>
                <a:lnTo>
                  <a:pt x="151691" y="258396"/>
                </a:lnTo>
                <a:lnTo>
                  <a:pt x="117230" y="381747"/>
                </a:lnTo>
                <a:lnTo>
                  <a:pt x="223910" y="310896"/>
                </a:lnTo>
                <a:lnTo>
                  <a:pt x="330590" y="381747"/>
                </a:lnTo>
                <a:close/>
                <a:moveTo>
                  <a:pt x="223910" y="347099"/>
                </a:moveTo>
                <a:lnTo>
                  <a:pt x="116670" y="418385"/>
                </a:lnTo>
                <a:cubicBezTo>
                  <a:pt x="88865" y="437046"/>
                  <a:pt x="73687" y="425663"/>
                  <a:pt x="82582" y="393503"/>
                </a:cubicBezTo>
                <a:lnTo>
                  <a:pt x="117230" y="269468"/>
                </a:lnTo>
                <a:lnTo>
                  <a:pt x="16335" y="189474"/>
                </a:lnTo>
                <a:cubicBezTo>
                  <a:pt x="-9791" y="168760"/>
                  <a:pt x="-3944" y="150845"/>
                  <a:pt x="29336" y="149414"/>
                </a:cubicBezTo>
                <a:lnTo>
                  <a:pt x="157974" y="144002"/>
                </a:lnTo>
                <a:lnTo>
                  <a:pt x="202885" y="23327"/>
                </a:lnTo>
                <a:cubicBezTo>
                  <a:pt x="214517" y="-7776"/>
                  <a:pt x="233365" y="-7776"/>
                  <a:pt x="244997" y="23327"/>
                </a:cubicBezTo>
                <a:lnTo>
                  <a:pt x="289846" y="144002"/>
                </a:lnTo>
                <a:lnTo>
                  <a:pt x="418546" y="149414"/>
                </a:lnTo>
                <a:cubicBezTo>
                  <a:pt x="451826" y="150845"/>
                  <a:pt x="457611" y="168822"/>
                  <a:pt x="431547" y="189474"/>
                </a:cubicBezTo>
                <a:lnTo>
                  <a:pt x="330652" y="269468"/>
                </a:lnTo>
                <a:lnTo>
                  <a:pt x="365238" y="393503"/>
                </a:lnTo>
                <a:cubicBezTo>
                  <a:pt x="374195" y="425600"/>
                  <a:pt x="359017" y="436673"/>
                  <a:pt x="331212" y="4183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1" name="Google Shape;761;g128fa86d743_1_17"/>
          <p:cNvSpPr/>
          <p:nvPr/>
        </p:nvSpPr>
        <p:spPr>
          <a:xfrm>
            <a:off x="5955673" y="1202655"/>
            <a:ext cx="180262" cy="179498"/>
          </a:xfrm>
          <a:custGeom>
            <a:avLst/>
            <a:gdLst/>
            <a:ahLst/>
            <a:cxnLst/>
            <a:rect l="l" t="t" r="r" b="b"/>
            <a:pathLst>
              <a:path w="447855" h="427377" extrusionOk="0">
                <a:moveTo>
                  <a:pt x="296191" y="258396"/>
                </a:moveTo>
                <a:lnTo>
                  <a:pt x="396589" y="178837"/>
                </a:lnTo>
                <a:lnTo>
                  <a:pt x="268572" y="173487"/>
                </a:lnTo>
                <a:lnTo>
                  <a:pt x="223910" y="53433"/>
                </a:lnTo>
                <a:lnTo>
                  <a:pt x="179247" y="173487"/>
                </a:lnTo>
                <a:lnTo>
                  <a:pt x="51294" y="178837"/>
                </a:lnTo>
                <a:lnTo>
                  <a:pt x="151691" y="258396"/>
                </a:lnTo>
                <a:lnTo>
                  <a:pt x="117230" y="381747"/>
                </a:lnTo>
                <a:lnTo>
                  <a:pt x="223910" y="310896"/>
                </a:lnTo>
                <a:lnTo>
                  <a:pt x="330590" y="381747"/>
                </a:lnTo>
                <a:close/>
                <a:moveTo>
                  <a:pt x="223910" y="347099"/>
                </a:moveTo>
                <a:lnTo>
                  <a:pt x="116670" y="418385"/>
                </a:lnTo>
                <a:cubicBezTo>
                  <a:pt x="88865" y="437046"/>
                  <a:pt x="73687" y="425663"/>
                  <a:pt x="82582" y="393503"/>
                </a:cubicBezTo>
                <a:lnTo>
                  <a:pt x="117230" y="269468"/>
                </a:lnTo>
                <a:lnTo>
                  <a:pt x="16335" y="189474"/>
                </a:lnTo>
                <a:cubicBezTo>
                  <a:pt x="-9791" y="168760"/>
                  <a:pt x="-3944" y="150845"/>
                  <a:pt x="29336" y="149414"/>
                </a:cubicBezTo>
                <a:lnTo>
                  <a:pt x="157974" y="144002"/>
                </a:lnTo>
                <a:lnTo>
                  <a:pt x="202885" y="23327"/>
                </a:lnTo>
                <a:cubicBezTo>
                  <a:pt x="214517" y="-7776"/>
                  <a:pt x="233365" y="-7776"/>
                  <a:pt x="244997" y="23327"/>
                </a:cubicBezTo>
                <a:lnTo>
                  <a:pt x="289846" y="144002"/>
                </a:lnTo>
                <a:lnTo>
                  <a:pt x="418546" y="149414"/>
                </a:lnTo>
                <a:cubicBezTo>
                  <a:pt x="451826" y="150845"/>
                  <a:pt x="457611" y="168822"/>
                  <a:pt x="431547" y="189474"/>
                </a:cubicBezTo>
                <a:lnTo>
                  <a:pt x="330652" y="269468"/>
                </a:lnTo>
                <a:lnTo>
                  <a:pt x="365238" y="393503"/>
                </a:lnTo>
                <a:cubicBezTo>
                  <a:pt x="374195" y="425600"/>
                  <a:pt x="359017" y="436673"/>
                  <a:pt x="331212" y="4183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2" name="Google Shape;762;g128fa86d743_1_17"/>
          <p:cNvSpPr/>
          <p:nvPr/>
        </p:nvSpPr>
        <p:spPr>
          <a:xfrm>
            <a:off x="6180948" y="1202655"/>
            <a:ext cx="180262" cy="179498"/>
          </a:xfrm>
          <a:custGeom>
            <a:avLst/>
            <a:gdLst/>
            <a:ahLst/>
            <a:cxnLst/>
            <a:rect l="l" t="t" r="r" b="b"/>
            <a:pathLst>
              <a:path w="447855" h="427377" extrusionOk="0">
                <a:moveTo>
                  <a:pt x="296191" y="258396"/>
                </a:moveTo>
                <a:lnTo>
                  <a:pt x="396589" y="178837"/>
                </a:lnTo>
                <a:lnTo>
                  <a:pt x="268572" y="173487"/>
                </a:lnTo>
                <a:lnTo>
                  <a:pt x="223910" y="53433"/>
                </a:lnTo>
                <a:lnTo>
                  <a:pt x="179247" y="173487"/>
                </a:lnTo>
                <a:lnTo>
                  <a:pt x="51294" y="178837"/>
                </a:lnTo>
                <a:lnTo>
                  <a:pt x="151691" y="258396"/>
                </a:lnTo>
                <a:lnTo>
                  <a:pt x="117230" y="381747"/>
                </a:lnTo>
                <a:lnTo>
                  <a:pt x="223910" y="310896"/>
                </a:lnTo>
                <a:lnTo>
                  <a:pt x="330590" y="381747"/>
                </a:lnTo>
                <a:close/>
                <a:moveTo>
                  <a:pt x="223910" y="347099"/>
                </a:moveTo>
                <a:lnTo>
                  <a:pt x="116670" y="418385"/>
                </a:lnTo>
                <a:cubicBezTo>
                  <a:pt x="88865" y="437046"/>
                  <a:pt x="73687" y="425663"/>
                  <a:pt x="82582" y="393503"/>
                </a:cubicBezTo>
                <a:lnTo>
                  <a:pt x="117230" y="269468"/>
                </a:lnTo>
                <a:lnTo>
                  <a:pt x="16335" y="189474"/>
                </a:lnTo>
                <a:cubicBezTo>
                  <a:pt x="-9791" y="168760"/>
                  <a:pt x="-3944" y="150845"/>
                  <a:pt x="29336" y="149414"/>
                </a:cubicBezTo>
                <a:lnTo>
                  <a:pt x="157974" y="144002"/>
                </a:lnTo>
                <a:lnTo>
                  <a:pt x="202885" y="23327"/>
                </a:lnTo>
                <a:cubicBezTo>
                  <a:pt x="214517" y="-7776"/>
                  <a:pt x="233365" y="-7776"/>
                  <a:pt x="244997" y="23327"/>
                </a:cubicBezTo>
                <a:lnTo>
                  <a:pt x="289846" y="144002"/>
                </a:lnTo>
                <a:lnTo>
                  <a:pt x="418546" y="149414"/>
                </a:lnTo>
                <a:cubicBezTo>
                  <a:pt x="451826" y="150845"/>
                  <a:pt x="457611" y="168822"/>
                  <a:pt x="431547" y="189474"/>
                </a:cubicBezTo>
                <a:lnTo>
                  <a:pt x="330652" y="269468"/>
                </a:lnTo>
                <a:lnTo>
                  <a:pt x="365238" y="393503"/>
                </a:lnTo>
                <a:cubicBezTo>
                  <a:pt x="374195" y="425600"/>
                  <a:pt x="359017" y="436673"/>
                  <a:pt x="331212" y="41838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g128fa86d743_1_2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Data standard Velopark</a:t>
            </a:r>
            <a:endParaRPr sz="3200" b="1"/>
          </a:p>
        </p:txBody>
      </p:sp>
      <p:pic>
        <p:nvPicPr>
          <p:cNvPr id="768" name="Google Shape;768;g128fa86d743_1_21"/>
          <p:cNvPicPr preferRelativeResize="0"/>
          <p:nvPr/>
        </p:nvPicPr>
        <p:blipFill>
          <a:blip r:embed="rId3">
            <a:alphaModFix/>
          </a:blip>
          <a:stretch>
            <a:fillRect/>
          </a:stretch>
        </p:blipFill>
        <p:spPr>
          <a:xfrm>
            <a:off x="453600" y="2043825"/>
            <a:ext cx="4775132" cy="2636401"/>
          </a:xfrm>
          <a:prstGeom prst="rect">
            <a:avLst/>
          </a:prstGeom>
          <a:noFill/>
          <a:ln w="9525" cap="flat" cmpd="sng">
            <a:solidFill>
              <a:schemeClr val="dk2"/>
            </a:solidFill>
            <a:prstDash val="solid"/>
            <a:round/>
            <a:headEnd type="none" w="sm" len="sm"/>
            <a:tailEnd type="none" w="sm" len="sm"/>
          </a:ln>
        </p:spPr>
      </p:pic>
      <p:sp>
        <p:nvSpPr>
          <p:cNvPr id="769" name="Google Shape;769;g128fa86d743_1_21"/>
          <p:cNvSpPr txBox="1"/>
          <p:nvPr/>
        </p:nvSpPr>
        <p:spPr>
          <a:xfrm>
            <a:off x="5486100" y="2043825"/>
            <a:ext cx="3550800" cy="2636400"/>
          </a:xfrm>
          <a:prstGeom prst="rect">
            <a:avLst/>
          </a:prstGeom>
          <a:solidFill>
            <a:srgbClr val="F2F2F2"/>
          </a:solid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t>Difference in modelling?</a:t>
            </a:r>
            <a:endParaRPr b="1"/>
          </a:p>
          <a:p>
            <a:pPr marL="0" lvl="0" indent="0" algn="l" rtl="0">
              <a:spcBef>
                <a:spcPts val="0"/>
              </a:spcBef>
              <a:spcAft>
                <a:spcPts val="0"/>
              </a:spcAft>
              <a:buNone/>
            </a:pPr>
            <a:endParaRPr sz="1100"/>
          </a:p>
          <a:p>
            <a:pPr marL="457200" lvl="0" indent="-298450" algn="l" rtl="0">
              <a:spcBef>
                <a:spcPts val="0"/>
              </a:spcBef>
              <a:spcAft>
                <a:spcPts val="0"/>
              </a:spcAft>
              <a:buSzPts val="1100"/>
              <a:buChar char="●"/>
            </a:pPr>
            <a:r>
              <a:rPr lang="en-GB" sz="1100"/>
              <a:t>Velopark: Features within Velopark are modelled as instances</a:t>
            </a:r>
            <a:endParaRPr sz="1100"/>
          </a:p>
          <a:p>
            <a:pPr marL="457200" lvl="0" indent="-298450" algn="l" rtl="0">
              <a:spcBef>
                <a:spcPts val="0"/>
              </a:spcBef>
              <a:spcAft>
                <a:spcPts val="0"/>
              </a:spcAft>
              <a:buSzPts val="1100"/>
              <a:buChar char="●"/>
            </a:pPr>
            <a:r>
              <a:rPr lang="en-GB" sz="1100"/>
              <a:t>OSLO: Features are included as types, where an enumeration is created to include the different features.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GB" b="1"/>
              <a:t>How to include Velopark in OSLO?</a:t>
            </a:r>
            <a:endParaRPr b="1"/>
          </a:p>
          <a:p>
            <a:pPr marL="457200" lvl="0" indent="-298450" algn="l" rtl="0">
              <a:spcBef>
                <a:spcPts val="0"/>
              </a:spcBef>
              <a:spcAft>
                <a:spcPts val="0"/>
              </a:spcAft>
              <a:buSzPts val="1100"/>
              <a:buChar char="●"/>
            </a:pPr>
            <a:r>
              <a:rPr lang="en-GB" sz="1100"/>
              <a:t>Include the features as AdditionalService of the InfrastructureElement.</a:t>
            </a:r>
            <a:endParaRPr sz="1100"/>
          </a:p>
          <a:p>
            <a:pPr marL="914400" lvl="1" indent="-298450" algn="l" rtl="0">
              <a:spcBef>
                <a:spcPts val="0"/>
              </a:spcBef>
              <a:spcAft>
                <a:spcPts val="0"/>
              </a:spcAft>
              <a:buSzPts val="1100"/>
              <a:buChar char="○"/>
            </a:pPr>
            <a:r>
              <a:rPr lang="en-GB" sz="1100"/>
              <a:t>BicyclePump as additional service on the BikeParkingStation</a:t>
            </a:r>
            <a:endParaRPr sz="1100"/>
          </a:p>
        </p:txBody>
      </p:sp>
      <p:sp>
        <p:nvSpPr>
          <p:cNvPr id="770" name="Google Shape;770;g128fa86d743_1_21"/>
          <p:cNvSpPr txBox="1"/>
          <p:nvPr/>
        </p:nvSpPr>
        <p:spPr>
          <a:xfrm>
            <a:off x="775000" y="1062875"/>
            <a:ext cx="7691400" cy="738300"/>
          </a:xfrm>
          <a:prstGeom prst="rect">
            <a:avLst/>
          </a:prstGeom>
          <a:noFill/>
          <a:ln>
            <a:noFill/>
          </a:ln>
        </p:spPr>
        <p:txBody>
          <a:bodyPr spcFirstLastPara="1" wrap="square" lIns="91425" tIns="45700" rIns="91425" bIns="0"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GB"/>
              <a:t>Data standard to effectively describe bicycle parking facilities</a:t>
            </a:r>
            <a:endParaRPr/>
          </a:p>
          <a:p>
            <a:pPr marL="457200" marR="0" lvl="0" indent="-317500" algn="l" rtl="0">
              <a:lnSpc>
                <a:spcPct val="100000"/>
              </a:lnSpc>
              <a:spcBef>
                <a:spcPts val="0"/>
              </a:spcBef>
              <a:spcAft>
                <a:spcPts val="0"/>
              </a:spcAft>
              <a:buSzPts val="1400"/>
              <a:buChar char="●"/>
            </a:pPr>
            <a:r>
              <a:rPr lang="en-GB"/>
              <a:t>The core of OVV is based on MobiVoc → Schema.org data model</a:t>
            </a:r>
            <a:endParaRPr/>
          </a:p>
        </p:txBody>
      </p:sp>
      <p:sp>
        <p:nvSpPr>
          <p:cNvPr id="771" name="Google Shape;771;g128fa86d743_1_21"/>
          <p:cNvSpPr txBox="1"/>
          <p:nvPr/>
        </p:nvSpPr>
        <p:spPr>
          <a:xfrm>
            <a:off x="377400" y="4680225"/>
            <a:ext cx="230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chemeClr val="hlink"/>
                </a:solidFill>
                <a:hlinkClick r:id="rId4"/>
              </a:rPr>
              <a:t>Open Velopark Vocabulary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Topics</a:t>
            </a:r>
            <a:endParaRPr sz="1400" b="0" i="0" u="none" strike="noStrike" cap="none">
              <a:solidFill>
                <a:srgbClr val="000000"/>
              </a:solidFill>
              <a:latin typeface="Arial"/>
              <a:ea typeface="Arial"/>
              <a:cs typeface="Arial"/>
              <a:sym typeface="Arial"/>
            </a:endParaRPr>
          </a:p>
        </p:txBody>
      </p:sp>
      <p:graphicFrame>
        <p:nvGraphicFramePr>
          <p:cNvPr id="273" name="Google Shape;273;p3"/>
          <p:cNvGraphicFramePr/>
          <p:nvPr/>
        </p:nvGraphicFramePr>
        <p:xfrm>
          <a:off x="982124" y="961054"/>
          <a:ext cx="7533225" cy="3062340"/>
        </p:xfrm>
        <a:graphic>
          <a:graphicData uri="http://schemas.openxmlformats.org/drawingml/2006/table">
            <a:tbl>
              <a:tblPr>
                <a:noFill/>
                <a:tableStyleId>{208B1BF9-BFA1-4376-B5C3-6E0D1EAFB9C3}</a:tableStyleId>
              </a:tblPr>
              <a:tblGrid>
                <a:gridCol w="1693850">
                  <a:extLst>
                    <a:ext uri="{9D8B030D-6E8A-4147-A177-3AD203B41FA5}">
                      <a16:colId xmlns:a16="http://schemas.microsoft.com/office/drawing/2014/main" val="20000"/>
                    </a:ext>
                  </a:extLst>
                </a:gridCol>
                <a:gridCol w="3321425">
                  <a:extLst>
                    <a:ext uri="{9D8B030D-6E8A-4147-A177-3AD203B41FA5}">
                      <a16:colId xmlns:a16="http://schemas.microsoft.com/office/drawing/2014/main" val="20001"/>
                    </a:ext>
                  </a:extLst>
                </a:gridCol>
                <a:gridCol w="2517950">
                  <a:extLst>
                    <a:ext uri="{9D8B030D-6E8A-4147-A177-3AD203B41FA5}">
                      <a16:colId xmlns:a16="http://schemas.microsoft.com/office/drawing/2014/main" val="20002"/>
                    </a:ext>
                  </a:extLst>
                </a:gridCol>
              </a:tblGrid>
              <a:tr h="363175">
                <a:tc>
                  <a:txBody>
                    <a:bodyPr/>
                    <a:lstStyle/>
                    <a:p>
                      <a:pPr marL="0" marR="0" lvl="0" indent="0" algn="l" rtl="0">
                        <a:lnSpc>
                          <a:spcPct val="100000"/>
                        </a:lnSpc>
                        <a:spcBef>
                          <a:spcPts val="0"/>
                        </a:spcBef>
                        <a:spcAft>
                          <a:spcPts val="0"/>
                        </a:spcAft>
                        <a:buClr>
                          <a:srgbClr val="000000"/>
                        </a:buClr>
                        <a:buSzPts val="1400"/>
                        <a:buFont typeface="Arial"/>
                        <a:buNone/>
                      </a:pPr>
                      <a:r>
                        <a:rPr lang="en-GB" sz="1300" u="none" strike="noStrike" cap="none"/>
                        <a:t>09:00 - 09:10 AM</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300" u="none" strike="noStrike" cap="none"/>
                        <a:t>Welcome and introduction</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300" u="none" strike="noStrike" cap="none"/>
                        <a:t>Arne Scheldeman (D</a:t>
                      </a:r>
                      <a:r>
                        <a:rPr lang="en-GB" sz="1300"/>
                        <a:t>F</a:t>
                      </a:r>
                      <a:r>
                        <a:rPr lang="en-GB" sz="1300" u="none" strike="noStrike" cap="none"/>
                        <a:t>)</a:t>
                      </a:r>
                      <a:endParaRPr sz="1300" u="none" strike="noStrike" cap="none"/>
                    </a:p>
                  </a:txBody>
                  <a:tcPr marL="91425" marR="91425" marT="91425" marB="91425"/>
                </a:tc>
                <a:extLst>
                  <a:ext uri="{0D108BD9-81ED-4DB2-BD59-A6C34878D82A}">
                    <a16:rowId xmlns:a16="http://schemas.microsoft.com/office/drawing/2014/main" val="10000"/>
                  </a:ext>
                </a:extLst>
              </a:tr>
              <a:tr h="358175">
                <a:tc>
                  <a:txBody>
                    <a:bodyPr/>
                    <a:lstStyle/>
                    <a:p>
                      <a:pPr marL="0" marR="0" lvl="0" indent="0" algn="l" rtl="0">
                        <a:lnSpc>
                          <a:spcPct val="100000"/>
                        </a:lnSpc>
                        <a:spcBef>
                          <a:spcPts val="0"/>
                        </a:spcBef>
                        <a:spcAft>
                          <a:spcPts val="0"/>
                        </a:spcAft>
                        <a:buClr>
                          <a:srgbClr val="000000"/>
                        </a:buClr>
                        <a:buSzPts val="1400"/>
                        <a:buFont typeface="Arial"/>
                        <a:buNone/>
                      </a:pPr>
                      <a:r>
                        <a:rPr lang="en-GB" sz="1300" u="none" strike="noStrike" cap="none"/>
                        <a:t>09:10 - 09:2</a:t>
                      </a:r>
                      <a:r>
                        <a:rPr lang="en-GB" sz="1300"/>
                        <a:t>5</a:t>
                      </a:r>
                      <a:r>
                        <a:rPr lang="en-GB" sz="1300" u="none" strike="noStrike" cap="none"/>
                        <a:t> AM</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300"/>
                        <a:t>Recap of last workshop</a:t>
                      </a:r>
                      <a:endParaRPr sz="1300" u="none" strike="noStrike" cap="none"/>
                    </a:p>
                  </a:txBody>
                  <a:tcPr marL="91425" marR="91425" marT="91425" marB="91425"/>
                </a:tc>
                <a:tc>
                  <a:txBody>
                    <a:bodyPr/>
                    <a:lstStyle/>
                    <a:p>
                      <a:pPr marL="0" lvl="0" indent="0" algn="l" rtl="0">
                        <a:spcBef>
                          <a:spcPts val="0"/>
                        </a:spcBef>
                        <a:spcAft>
                          <a:spcPts val="0"/>
                        </a:spcAft>
                        <a:buClr>
                          <a:srgbClr val="000000"/>
                        </a:buClr>
                        <a:buSzPts val="1400"/>
                        <a:buFont typeface="Arial"/>
                        <a:buNone/>
                      </a:pPr>
                      <a:r>
                        <a:rPr lang="en-GB" sz="1300"/>
                        <a:t>Arne Scheldeman (DF)</a:t>
                      </a:r>
                      <a:endParaRPr sz="1300" u="none" strike="noStrike" cap="none">
                        <a:highlight>
                          <a:srgbClr val="00FF00"/>
                        </a:highlight>
                      </a:endParaRPr>
                    </a:p>
                  </a:txBody>
                  <a:tcPr marL="91425" marR="91425" marT="91425" marB="91425"/>
                </a:tc>
                <a:extLst>
                  <a:ext uri="{0D108BD9-81ED-4DB2-BD59-A6C34878D82A}">
                    <a16:rowId xmlns:a16="http://schemas.microsoft.com/office/drawing/2014/main" val="10001"/>
                  </a:ext>
                </a:extLst>
              </a:tr>
              <a:tr h="363175">
                <a:tc>
                  <a:txBody>
                    <a:bodyPr/>
                    <a:lstStyle/>
                    <a:p>
                      <a:pPr marL="0" marR="0" lvl="0" indent="0" algn="l" rtl="0">
                        <a:lnSpc>
                          <a:spcPct val="100000"/>
                        </a:lnSpc>
                        <a:spcBef>
                          <a:spcPts val="0"/>
                        </a:spcBef>
                        <a:spcAft>
                          <a:spcPts val="0"/>
                        </a:spcAft>
                        <a:buNone/>
                      </a:pPr>
                      <a:r>
                        <a:rPr lang="en-GB" sz="1300"/>
                        <a:t>09:25 - 09:40 AM</a:t>
                      </a:r>
                      <a:endParaRPr sz="1300" u="none" strike="noStrike" cap="none"/>
                    </a:p>
                  </a:txBody>
                  <a:tcPr marL="91425" marR="91425" marT="91425" marB="91425"/>
                </a:tc>
                <a:tc>
                  <a:txBody>
                    <a:bodyPr/>
                    <a:lstStyle/>
                    <a:p>
                      <a:pPr marL="0" lvl="0" indent="0" algn="l" rtl="0">
                        <a:spcBef>
                          <a:spcPts val="0"/>
                        </a:spcBef>
                        <a:spcAft>
                          <a:spcPts val="0"/>
                        </a:spcAft>
                        <a:buClr>
                          <a:srgbClr val="000000"/>
                        </a:buClr>
                        <a:buSzPts val="1400"/>
                        <a:buFont typeface="Arial"/>
                        <a:buNone/>
                      </a:pPr>
                      <a:r>
                        <a:rPr lang="en-GB" sz="1300"/>
                        <a:t>UML</a:t>
                      </a:r>
                      <a:endParaRPr sz="1300"/>
                    </a:p>
                  </a:txBody>
                  <a:tcPr marL="91425" marR="91425" marT="91425" marB="91425"/>
                </a:tc>
                <a:tc>
                  <a:txBody>
                    <a:bodyPr/>
                    <a:lstStyle/>
                    <a:p>
                      <a:pPr marL="0" marR="0" lvl="0" indent="0" algn="l" rtl="0">
                        <a:lnSpc>
                          <a:spcPct val="100000"/>
                        </a:lnSpc>
                        <a:spcBef>
                          <a:spcPts val="0"/>
                        </a:spcBef>
                        <a:spcAft>
                          <a:spcPts val="0"/>
                        </a:spcAft>
                        <a:buNone/>
                      </a:pPr>
                      <a:r>
                        <a:rPr lang="en-GB" sz="1300"/>
                        <a:t>Arne Scheldeman (DF)</a:t>
                      </a:r>
                      <a:endParaRPr sz="1300"/>
                    </a:p>
                  </a:txBody>
                  <a:tcPr marL="91425" marR="91425" marT="91425" marB="91425"/>
                </a:tc>
                <a:extLst>
                  <a:ext uri="{0D108BD9-81ED-4DB2-BD59-A6C34878D82A}">
                    <a16:rowId xmlns:a16="http://schemas.microsoft.com/office/drawing/2014/main" val="10002"/>
                  </a:ext>
                </a:extLst>
              </a:tr>
              <a:tr h="363175">
                <a:tc>
                  <a:txBody>
                    <a:bodyPr/>
                    <a:lstStyle/>
                    <a:p>
                      <a:pPr marL="0" marR="0" lvl="0" indent="0" algn="l" rtl="0">
                        <a:lnSpc>
                          <a:spcPct val="100000"/>
                        </a:lnSpc>
                        <a:spcBef>
                          <a:spcPts val="0"/>
                        </a:spcBef>
                        <a:spcAft>
                          <a:spcPts val="0"/>
                        </a:spcAft>
                        <a:buClr>
                          <a:srgbClr val="000000"/>
                        </a:buClr>
                        <a:buSzPts val="1400"/>
                        <a:buFont typeface="Arial"/>
                        <a:buNone/>
                      </a:pPr>
                      <a:r>
                        <a:rPr lang="en-GB" sz="1300" u="none" strike="noStrike" cap="none"/>
                        <a:t>09:</a:t>
                      </a:r>
                      <a:r>
                        <a:rPr lang="en-GB" sz="1300"/>
                        <a:t>40</a:t>
                      </a:r>
                      <a:r>
                        <a:rPr lang="en-GB" sz="1300" u="none" strike="noStrike" cap="none"/>
                        <a:t> - 09:</a:t>
                      </a:r>
                      <a:r>
                        <a:rPr lang="en-GB" sz="1300"/>
                        <a:t>50</a:t>
                      </a:r>
                      <a:r>
                        <a:rPr lang="en-GB" sz="1300" u="none" strike="noStrike" cap="none"/>
                        <a:t> AM</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300"/>
                        <a:t>Passenger Transport Hub intro</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300"/>
                        <a:t>Alexis Driesen (DF)</a:t>
                      </a:r>
                      <a:endParaRPr sz="1300" u="none" strike="noStrike" cap="none"/>
                    </a:p>
                  </a:txBody>
                  <a:tcPr marL="91425" marR="91425" marT="91425" marB="91425"/>
                </a:tc>
                <a:extLst>
                  <a:ext uri="{0D108BD9-81ED-4DB2-BD59-A6C34878D82A}">
                    <a16:rowId xmlns:a16="http://schemas.microsoft.com/office/drawing/2014/main" val="10003"/>
                  </a:ext>
                </a:extLst>
              </a:tr>
              <a:tr h="363175">
                <a:tc>
                  <a:txBody>
                    <a:bodyPr/>
                    <a:lstStyle/>
                    <a:p>
                      <a:pPr marL="0" marR="0" lvl="0" indent="0" algn="l" rtl="0">
                        <a:lnSpc>
                          <a:spcPct val="100000"/>
                        </a:lnSpc>
                        <a:spcBef>
                          <a:spcPts val="0"/>
                        </a:spcBef>
                        <a:spcAft>
                          <a:spcPts val="0"/>
                        </a:spcAft>
                        <a:buClr>
                          <a:srgbClr val="000000"/>
                        </a:buClr>
                        <a:buSzPts val="1400"/>
                        <a:buFont typeface="Arial"/>
                        <a:buNone/>
                      </a:pPr>
                      <a:r>
                        <a:rPr lang="en-GB" sz="1300" u="none" strike="noStrike" cap="none"/>
                        <a:t>09:</a:t>
                      </a:r>
                      <a:r>
                        <a:rPr lang="en-GB" sz="1300"/>
                        <a:t>50</a:t>
                      </a:r>
                      <a:r>
                        <a:rPr lang="en-GB" sz="1300" u="none" strike="noStrike" cap="none"/>
                        <a:t> - 10:</a:t>
                      </a:r>
                      <a:r>
                        <a:rPr lang="en-GB" sz="1300"/>
                        <a:t>50</a:t>
                      </a:r>
                      <a:r>
                        <a:rPr lang="en-GB" sz="1300" u="none" strike="noStrike" cap="none"/>
                        <a:t> AM</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300"/>
                        <a:t>Discussion points</a:t>
                      </a:r>
                      <a:endParaRPr sz="1300" u="none" strike="noStrike" cap="none"/>
                    </a:p>
                  </a:txBody>
                  <a:tcPr marL="91425" marR="91425" marT="91425" marB="91425"/>
                </a:tc>
                <a:tc>
                  <a:txBody>
                    <a:bodyPr/>
                    <a:lstStyle/>
                    <a:p>
                      <a:pPr marL="0" lvl="0" indent="0" algn="l" rtl="0">
                        <a:spcBef>
                          <a:spcPts val="0"/>
                        </a:spcBef>
                        <a:spcAft>
                          <a:spcPts val="0"/>
                        </a:spcAft>
                        <a:buClr>
                          <a:srgbClr val="000000"/>
                        </a:buClr>
                        <a:buSzPts val="1400"/>
                        <a:buFont typeface="Arial"/>
                        <a:buNone/>
                      </a:pPr>
                      <a:r>
                        <a:rPr lang="en-GB" sz="1300"/>
                        <a:t>Arne Scheldeman (DF)</a:t>
                      </a:r>
                      <a:endParaRPr sz="1300" u="none" strike="noStrike" cap="none"/>
                    </a:p>
                  </a:txBody>
                  <a:tcPr marL="91425" marR="91425" marT="91425" marB="91425"/>
                </a:tc>
                <a:extLst>
                  <a:ext uri="{0D108BD9-81ED-4DB2-BD59-A6C34878D82A}">
                    <a16:rowId xmlns:a16="http://schemas.microsoft.com/office/drawing/2014/main" val="10004"/>
                  </a:ext>
                </a:extLst>
              </a:tr>
              <a:tr h="363175">
                <a:tc>
                  <a:txBody>
                    <a:bodyPr/>
                    <a:lstStyle/>
                    <a:p>
                      <a:pPr marL="0" marR="0" lvl="0" indent="0" algn="l" rtl="0">
                        <a:lnSpc>
                          <a:spcPct val="100000"/>
                        </a:lnSpc>
                        <a:spcBef>
                          <a:spcPts val="0"/>
                        </a:spcBef>
                        <a:spcAft>
                          <a:spcPts val="0"/>
                        </a:spcAft>
                        <a:buClr>
                          <a:srgbClr val="000000"/>
                        </a:buClr>
                        <a:buSzPts val="1300"/>
                        <a:buFont typeface="Arial"/>
                        <a:buNone/>
                      </a:pPr>
                      <a:r>
                        <a:rPr lang="en-GB" sz="1300" i="1" u="none" strike="noStrike" cap="none"/>
                        <a:t>10:</a:t>
                      </a:r>
                      <a:r>
                        <a:rPr lang="en-GB" sz="1300" i="1"/>
                        <a:t>50</a:t>
                      </a:r>
                      <a:r>
                        <a:rPr lang="en-GB" sz="1300" i="1" u="none" strike="noStrike" cap="none"/>
                        <a:t> - 1</a:t>
                      </a:r>
                      <a:r>
                        <a:rPr lang="en-GB" sz="1300" i="1"/>
                        <a:t>1</a:t>
                      </a:r>
                      <a:r>
                        <a:rPr lang="en-GB" sz="1300" i="1" u="none" strike="noStrike" cap="none"/>
                        <a:t>:</a:t>
                      </a:r>
                      <a:r>
                        <a:rPr lang="en-GB" sz="1300" i="1"/>
                        <a:t>05</a:t>
                      </a:r>
                      <a:r>
                        <a:rPr lang="en-GB" sz="1300" i="1" u="none" strike="noStrike" cap="none"/>
                        <a:t> AM</a:t>
                      </a:r>
                      <a:endParaRPr sz="1300" i="1" u="none" strike="noStrike" cap="none"/>
                    </a:p>
                  </a:txBody>
                  <a:tcPr marL="91425" marR="91425" marT="91425" marB="91425">
                    <a:solidFill>
                      <a:srgbClr val="EEEEEE"/>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GB" sz="1300" i="1" u="none" strike="noStrike" cap="none"/>
                        <a:t>Break</a:t>
                      </a:r>
                      <a:endParaRPr sz="1300" i="1" u="none" strike="noStrike" cap="none"/>
                    </a:p>
                  </a:txBody>
                  <a:tcPr marL="91425" marR="91425" marT="91425" marB="91425">
                    <a:solidFill>
                      <a:srgbClr val="EEEEEE"/>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i="1" u="none" strike="noStrike" cap="none"/>
                    </a:p>
                  </a:txBody>
                  <a:tcPr marL="91425" marR="91425" marT="91425" marB="91425">
                    <a:solidFill>
                      <a:srgbClr val="EEEEEE"/>
                    </a:solidFill>
                  </a:tcPr>
                </a:tc>
                <a:extLst>
                  <a:ext uri="{0D108BD9-81ED-4DB2-BD59-A6C34878D82A}">
                    <a16:rowId xmlns:a16="http://schemas.microsoft.com/office/drawing/2014/main" val="10005"/>
                  </a:ext>
                </a:extLst>
              </a:tr>
              <a:tr h="363175">
                <a:tc>
                  <a:txBody>
                    <a:bodyPr/>
                    <a:lstStyle/>
                    <a:p>
                      <a:pPr marL="0" marR="0" lvl="0" indent="0" algn="l" rtl="0">
                        <a:lnSpc>
                          <a:spcPct val="100000"/>
                        </a:lnSpc>
                        <a:spcBef>
                          <a:spcPts val="0"/>
                        </a:spcBef>
                        <a:spcAft>
                          <a:spcPts val="0"/>
                        </a:spcAft>
                        <a:buClr>
                          <a:srgbClr val="000000"/>
                        </a:buClr>
                        <a:buSzPts val="1300"/>
                        <a:buFont typeface="Arial"/>
                        <a:buNone/>
                      </a:pPr>
                      <a:r>
                        <a:rPr lang="en-GB" sz="1300" u="none" strike="noStrike" cap="none"/>
                        <a:t>1</a:t>
                      </a:r>
                      <a:r>
                        <a:rPr lang="en-GB" sz="1300"/>
                        <a:t>1</a:t>
                      </a:r>
                      <a:r>
                        <a:rPr lang="en-GB" sz="1300" u="none" strike="noStrike" cap="none"/>
                        <a:t>:05 - 11:</a:t>
                      </a:r>
                      <a:r>
                        <a:rPr lang="en-GB" sz="1300"/>
                        <a:t>2</a:t>
                      </a:r>
                      <a:r>
                        <a:rPr lang="en-GB" sz="1300" u="none" strike="noStrike" cap="none"/>
                        <a:t>0 AM</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300"/>
                        <a:buFont typeface="Arial"/>
                        <a:buNone/>
                      </a:pPr>
                      <a:r>
                        <a:rPr lang="en-GB" sz="1300"/>
                        <a:t>Passenger Transport Hub model</a:t>
                      </a:r>
                      <a:endParaRPr sz="1300" b="0" i="0" u="none" strike="noStrike" cap="none">
                        <a:solidFill>
                          <a:srgbClr val="000000"/>
                        </a:solidFill>
                        <a:latin typeface="Arial"/>
                        <a:ea typeface="Arial"/>
                        <a:cs typeface="Arial"/>
                        <a:sym typeface="Arial"/>
                      </a:endParaRPr>
                    </a:p>
                  </a:txBody>
                  <a:tcPr marL="91425" marR="91425" marT="91425" marB="91425"/>
                </a:tc>
                <a:tc>
                  <a:txBody>
                    <a:bodyPr/>
                    <a:lstStyle/>
                    <a:p>
                      <a:pPr marL="0" lvl="0" indent="0" algn="l" rtl="0">
                        <a:spcBef>
                          <a:spcPts val="0"/>
                        </a:spcBef>
                        <a:spcAft>
                          <a:spcPts val="0"/>
                        </a:spcAft>
                        <a:buClr>
                          <a:srgbClr val="000000"/>
                        </a:buClr>
                        <a:buSzPts val="1400"/>
                        <a:buFont typeface="Arial"/>
                        <a:buNone/>
                      </a:pPr>
                      <a:r>
                        <a:rPr lang="en-GB" sz="1300"/>
                        <a:t>Arne Scheldeman (DF)</a:t>
                      </a:r>
                      <a:endParaRPr sz="1300" u="none" strike="noStrike" cap="none"/>
                    </a:p>
                  </a:txBody>
                  <a:tcPr marL="91425" marR="91425" marT="91425" marB="91425"/>
                </a:tc>
                <a:extLst>
                  <a:ext uri="{0D108BD9-81ED-4DB2-BD59-A6C34878D82A}">
                    <a16:rowId xmlns:a16="http://schemas.microsoft.com/office/drawing/2014/main" val="10006"/>
                  </a:ext>
                </a:extLst>
              </a:tr>
              <a:tr h="395550">
                <a:tc>
                  <a:txBody>
                    <a:bodyPr/>
                    <a:lstStyle/>
                    <a:p>
                      <a:pPr marL="0" marR="0" lvl="0" indent="0" algn="l" rtl="0">
                        <a:lnSpc>
                          <a:spcPct val="100000"/>
                        </a:lnSpc>
                        <a:spcBef>
                          <a:spcPts val="0"/>
                        </a:spcBef>
                        <a:spcAft>
                          <a:spcPts val="0"/>
                        </a:spcAft>
                        <a:buClr>
                          <a:srgbClr val="000000"/>
                        </a:buClr>
                        <a:buSzPts val="1400"/>
                        <a:buFont typeface="Arial"/>
                        <a:buNone/>
                      </a:pPr>
                      <a:r>
                        <a:rPr lang="en-GB" sz="1300" u="none" strike="noStrike" cap="none"/>
                        <a:t>11:</a:t>
                      </a:r>
                      <a:r>
                        <a:rPr lang="en-GB" sz="1300"/>
                        <a:t>2</a:t>
                      </a:r>
                      <a:r>
                        <a:rPr lang="en-GB" sz="1300" u="none" strike="noStrike" cap="none"/>
                        <a:t>0 - 1</a:t>
                      </a:r>
                      <a:r>
                        <a:rPr lang="en-GB" sz="1300"/>
                        <a:t>1</a:t>
                      </a:r>
                      <a:r>
                        <a:rPr lang="en-GB" sz="1300" u="none" strike="noStrike" cap="none"/>
                        <a:t>:</a:t>
                      </a:r>
                      <a:r>
                        <a:rPr lang="en-GB" sz="1300"/>
                        <a:t>3</a:t>
                      </a:r>
                      <a:r>
                        <a:rPr lang="en-GB" sz="1300" u="none" strike="noStrike" cap="none"/>
                        <a:t>0 AM</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300" u="none" strike="noStrike" cap="none"/>
                        <a:t>Q&amp;A en next steps</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300" u="none" strike="noStrike" cap="none"/>
                        <a:t>Arne Scheldeman (D</a:t>
                      </a:r>
                      <a:r>
                        <a:rPr lang="en-GB" sz="1300"/>
                        <a:t>F</a:t>
                      </a:r>
                      <a:r>
                        <a:rPr lang="en-GB" sz="1300" u="none" strike="noStrike" cap="none"/>
                        <a:t>)</a:t>
                      </a:r>
                      <a:endParaRPr sz="1300" u="none" strike="noStrike" cap="none"/>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1298eb8b9dc_0_7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Data standard Velopark</a:t>
            </a:r>
            <a:endParaRPr sz="3200" b="1"/>
          </a:p>
        </p:txBody>
      </p:sp>
      <p:sp>
        <p:nvSpPr>
          <p:cNvPr id="777" name="Google Shape;777;g1298eb8b9dc_0_75"/>
          <p:cNvSpPr txBox="1"/>
          <p:nvPr/>
        </p:nvSpPr>
        <p:spPr>
          <a:xfrm>
            <a:off x="5486100" y="2043825"/>
            <a:ext cx="3550800" cy="2636400"/>
          </a:xfrm>
          <a:prstGeom prst="rect">
            <a:avLst/>
          </a:prstGeom>
          <a:solidFill>
            <a:srgbClr val="F2F2F2"/>
          </a:solid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t>Difference in modelling?</a:t>
            </a:r>
            <a:endParaRPr b="1"/>
          </a:p>
          <a:p>
            <a:pPr marL="0" lvl="0" indent="0" algn="l" rtl="0">
              <a:spcBef>
                <a:spcPts val="0"/>
              </a:spcBef>
              <a:spcAft>
                <a:spcPts val="0"/>
              </a:spcAft>
              <a:buNone/>
            </a:pPr>
            <a:endParaRPr sz="1100"/>
          </a:p>
          <a:p>
            <a:pPr marL="457200" lvl="0" indent="-298450" algn="l" rtl="0">
              <a:spcBef>
                <a:spcPts val="0"/>
              </a:spcBef>
              <a:spcAft>
                <a:spcPts val="0"/>
              </a:spcAft>
              <a:buSzPts val="1100"/>
              <a:buChar char="●"/>
            </a:pPr>
            <a:r>
              <a:rPr lang="en-GB" sz="1100"/>
              <a:t>Velopark: Features within Velopark are modelled as instances</a:t>
            </a:r>
            <a:endParaRPr sz="1100"/>
          </a:p>
          <a:p>
            <a:pPr marL="457200" lvl="0" indent="-298450" algn="l" rtl="0">
              <a:spcBef>
                <a:spcPts val="0"/>
              </a:spcBef>
              <a:spcAft>
                <a:spcPts val="0"/>
              </a:spcAft>
              <a:buSzPts val="1100"/>
              <a:buChar char="●"/>
            </a:pPr>
            <a:r>
              <a:rPr lang="en-GB" sz="1100"/>
              <a:t>OSLO: Features are included as types, where an enumeration is created to include the different features.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GB" b="1"/>
              <a:t>How to include Velopark in OSLO?</a:t>
            </a:r>
            <a:endParaRPr b="1"/>
          </a:p>
          <a:p>
            <a:pPr marL="457200" lvl="0" indent="-298450" algn="l" rtl="0">
              <a:spcBef>
                <a:spcPts val="0"/>
              </a:spcBef>
              <a:spcAft>
                <a:spcPts val="0"/>
              </a:spcAft>
              <a:buSzPts val="1100"/>
              <a:buChar char="●"/>
            </a:pPr>
            <a:r>
              <a:rPr lang="en-GB" sz="1100"/>
              <a:t>Include the features as AdditionalService of the InfrastructureElement.</a:t>
            </a:r>
            <a:endParaRPr sz="1100"/>
          </a:p>
          <a:p>
            <a:pPr marL="914400" lvl="1" indent="-298450" algn="l" rtl="0">
              <a:spcBef>
                <a:spcPts val="0"/>
              </a:spcBef>
              <a:spcAft>
                <a:spcPts val="0"/>
              </a:spcAft>
              <a:buSzPts val="1100"/>
              <a:buChar char="○"/>
            </a:pPr>
            <a:r>
              <a:rPr lang="en-GB" sz="1100"/>
              <a:t>BicyclePump as additional service on the BikeParkingStation</a:t>
            </a:r>
            <a:endParaRPr sz="1100"/>
          </a:p>
        </p:txBody>
      </p:sp>
      <p:sp>
        <p:nvSpPr>
          <p:cNvPr id="778" name="Google Shape;778;g1298eb8b9dc_0_75"/>
          <p:cNvSpPr txBox="1"/>
          <p:nvPr/>
        </p:nvSpPr>
        <p:spPr>
          <a:xfrm>
            <a:off x="775000" y="1062875"/>
            <a:ext cx="7691400" cy="624600"/>
          </a:xfrm>
          <a:prstGeom prst="rect">
            <a:avLst/>
          </a:prstGeom>
          <a:noFill/>
          <a:ln>
            <a:noFill/>
          </a:ln>
        </p:spPr>
        <p:txBody>
          <a:bodyPr spcFirstLastPara="1" wrap="square" lIns="91425" tIns="45700" rIns="91425" bIns="0"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GB"/>
              <a:t>Data standard to effectively describe bicycle parking facilities</a:t>
            </a:r>
            <a:endParaRPr/>
          </a:p>
          <a:p>
            <a:pPr marL="457200" marR="0" lvl="0" indent="-317500" algn="l" rtl="0">
              <a:lnSpc>
                <a:spcPct val="100000"/>
              </a:lnSpc>
              <a:spcBef>
                <a:spcPts val="0"/>
              </a:spcBef>
              <a:spcAft>
                <a:spcPts val="0"/>
              </a:spcAft>
              <a:buSzPts val="1400"/>
              <a:buChar char="●"/>
            </a:pPr>
            <a:r>
              <a:rPr lang="en-GB"/>
              <a:t>The core of OVV is based on MobiVoc → Schema.org data model</a:t>
            </a:r>
            <a:endParaRPr/>
          </a:p>
        </p:txBody>
      </p:sp>
      <p:sp>
        <p:nvSpPr>
          <p:cNvPr id="779" name="Google Shape;779;g1298eb8b9dc_0_75"/>
          <p:cNvSpPr txBox="1"/>
          <p:nvPr/>
        </p:nvSpPr>
        <p:spPr>
          <a:xfrm>
            <a:off x="377400" y="4680225"/>
            <a:ext cx="230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chemeClr val="hlink"/>
                </a:solidFill>
                <a:hlinkClick r:id="rId3"/>
              </a:rPr>
              <a:t>Open Velopark Vocabulary</a:t>
            </a:r>
            <a:endParaRPr/>
          </a:p>
        </p:txBody>
      </p:sp>
      <p:grpSp>
        <p:nvGrpSpPr>
          <p:cNvPr id="780" name="Google Shape;780;g1298eb8b9dc_0_75"/>
          <p:cNvGrpSpPr/>
          <p:nvPr/>
        </p:nvGrpSpPr>
        <p:grpSpPr>
          <a:xfrm>
            <a:off x="421825" y="2417805"/>
            <a:ext cx="4998473" cy="1888445"/>
            <a:chOff x="421825" y="2417805"/>
            <a:chExt cx="4998473" cy="1888445"/>
          </a:xfrm>
        </p:grpSpPr>
        <p:grpSp>
          <p:nvGrpSpPr>
            <p:cNvPr id="781" name="Google Shape;781;g1298eb8b9dc_0_75"/>
            <p:cNvGrpSpPr/>
            <p:nvPr/>
          </p:nvGrpSpPr>
          <p:grpSpPr>
            <a:xfrm>
              <a:off x="421825" y="2417805"/>
              <a:ext cx="4998473" cy="1888445"/>
              <a:chOff x="421825" y="2417805"/>
              <a:chExt cx="4998473" cy="1888445"/>
            </a:xfrm>
          </p:grpSpPr>
          <p:pic>
            <p:nvPicPr>
              <p:cNvPr id="782" name="Google Shape;782;g1298eb8b9dc_0_75"/>
              <p:cNvPicPr preferRelativeResize="0"/>
              <p:nvPr/>
            </p:nvPicPr>
            <p:blipFill>
              <a:blip r:embed="rId4">
                <a:alphaModFix/>
              </a:blip>
              <a:stretch>
                <a:fillRect/>
              </a:stretch>
            </p:blipFill>
            <p:spPr>
              <a:xfrm>
                <a:off x="421825" y="2417805"/>
                <a:ext cx="4998473" cy="1888445"/>
              </a:xfrm>
              <a:prstGeom prst="rect">
                <a:avLst/>
              </a:prstGeom>
              <a:noFill/>
              <a:ln>
                <a:noFill/>
              </a:ln>
            </p:spPr>
          </p:pic>
          <p:sp>
            <p:nvSpPr>
              <p:cNvPr id="783" name="Google Shape;783;g1298eb8b9dc_0_75"/>
              <p:cNvSpPr/>
              <p:nvPr/>
            </p:nvSpPr>
            <p:spPr>
              <a:xfrm>
                <a:off x="1666875" y="3561375"/>
                <a:ext cx="657000" cy="4002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4" name="Google Shape;784;g1298eb8b9dc_0_75"/>
              <p:cNvSpPr/>
              <p:nvPr/>
            </p:nvSpPr>
            <p:spPr>
              <a:xfrm>
                <a:off x="4675950" y="3561375"/>
                <a:ext cx="657000" cy="4002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785" name="Google Shape;785;g1298eb8b9dc_0_75"/>
            <p:cNvCxnSpPr>
              <a:endCxn id="783" idx="0"/>
            </p:cNvCxnSpPr>
            <p:nvPr/>
          </p:nvCxnSpPr>
          <p:spPr>
            <a:xfrm flipH="1">
              <a:off x="1995375" y="3167775"/>
              <a:ext cx="300" cy="393600"/>
            </a:xfrm>
            <a:prstGeom prst="straightConnector1">
              <a:avLst/>
            </a:prstGeom>
            <a:noFill/>
            <a:ln w="19050" cap="flat" cmpd="sng">
              <a:solidFill>
                <a:srgbClr val="FF0000"/>
              </a:solidFill>
              <a:prstDash val="solid"/>
              <a:round/>
              <a:headEnd type="none" w="med" len="med"/>
              <a:tailEnd type="none" w="med" len="med"/>
            </a:ln>
          </p:spPr>
        </p:cxnSp>
        <p:cxnSp>
          <p:nvCxnSpPr>
            <p:cNvPr id="786" name="Google Shape;786;g1298eb8b9dc_0_75"/>
            <p:cNvCxnSpPr/>
            <p:nvPr/>
          </p:nvCxnSpPr>
          <p:spPr>
            <a:xfrm rot="10800000" flipH="1">
              <a:off x="2002475" y="3147600"/>
              <a:ext cx="3000300" cy="13500"/>
            </a:xfrm>
            <a:prstGeom prst="straightConnector1">
              <a:avLst/>
            </a:prstGeom>
            <a:noFill/>
            <a:ln w="19050" cap="flat" cmpd="sng">
              <a:solidFill>
                <a:srgbClr val="FF0000"/>
              </a:solidFill>
              <a:prstDash val="solid"/>
              <a:round/>
              <a:headEnd type="none" w="med" len="med"/>
              <a:tailEnd type="none" w="med" len="med"/>
            </a:ln>
          </p:spPr>
        </p:cxnSp>
        <p:cxnSp>
          <p:nvCxnSpPr>
            <p:cNvPr id="787" name="Google Shape;787;g1298eb8b9dc_0_75"/>
            <p:cNvCxnSpPr/>
            <p:nvPr/>
          </p:nvCxnSpPr>
          <p:spPr>
            <a:xfrm flipH="1">
              <a:off x="5002775" y="3147600"/>
              <a:ext cx="300" cy="393600"/>
            </a:xfrm>
            <a:prstGeom prst="straightConnector1">
              <a:avLst/>
            </a:prstGeom>
            <a:noFill/>
            <a:ln w="19050" cap="flat" cmpd="sng">
              <a:solidFill>
                <a:srgbClr val="FF0000"/>
              </a:solidFill>
              <a:prstDash val="solid"/>
              <a:round/>
              <a:headEnd type="none" w="med" len="med"/>
              <a:tailEnd type="none" w="med" len="med"/>
            </a:ln>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128fa86d743_1_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Transport hub &amp; Route planning</a:t>
            </a:r>
            <a:endParaRPr sz="3200" b="1"/>
          </a:p>
        </p:txBody>
      </p:sp>
      <p:sp>
        <p:nvSpPr>
          <p:cNvPr id="793" name="Google Shape;793;g128fa86d743_1_25"/>
          <p:cNvSpPr txBox="1"/>
          <p:nvPr/>
        </p:nvSpPr>
        <p:spPr>
          <a:xfrm>
            <a:off x="3387475" y="1490075"/>
            <a:ext cx="5372100" cy="2422200"/>
          </a:xfrm>
          <a:prstGeom prst="rect">
            <a:avLst/>
          </a:prstGeom>
          <a:solidFill>
            <a:srgbClr val="F2F2F2"/>
          </a:solid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b="1"/>
              <a:t>Route within the Transport Hubs</a:t>
            </a:r>
            <a:endParaRPr b="1"/>
          </a:p>
          <a:p>
            <a:pPr marL="457200" lvl="0" indent="-317500" algn="just" rtl="0">
              <a:lnSpc>
                <a:spcPct val="100000"/>
              </a:lnSpc>
              <a:spcBef>
                <a:spcPts val="0"/>
              </a:spcBef>
              <a:spcAft>
                <a:spcPts val="0"/>
              </a:spcAft>
              <a:buSzPts val="1400"/>
              <a:buChar char="●"/>
            </a:pPr>
            <a:r>
              <a:rPr lang="en-GB"/>
              <a:t>Possibility to calculate the distance between mobility services based on the nodes connected to the specific services and their connection.</a:t>
            </a: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r>
              <a:rPr lang="en-GB" b="1"/>
              <a:t>Route planning - Shortest path</a:t>
            </a:r>
            <a:endParaRPr b="1"/>
          </a:p>
          <a:p>
            <a:pPr marL="457200" lvl="0" indent="-317500" algn="just" rtl="0">
              <a:spcBef>
                <a:spcPts val="0"/>
              </a:spcBef>
              <a:spcAft>
                <a:spcPts val="0"/>
              </a:spcAft>
              <a:buSzPts val="1400"/>
              <a:buChar char="●"/>
            </a:pPr>
            <a:r>
              <a:rPr lang="en-GB"/>
              <a:t>If the Transport Hub is the starting point of the Traveler’s trip, then the node of the first mobility service will be used within the path. However, the calculation itself is a black box and out of scope of this track.</a:t>
            </a:r>
            <a:endParaRPr/>
          </a:p>
          <a:p>
            <a:pPr marL="0" lvl="0" indent="0" algn="l" rtl="0">
              <a:spcBef>
                <a:spcPts val="0"/>
              </a:spcBef>
              <a:spcAft>
                <a:spcPts val="0"/>
              </a:spcAft>
              <a:buNone/>
            </a:pPr>
            <a:endParaRPr/>
          </a:p>
        </p:txBody>
      </p:sp>
      <p:sp>
        <p:nvSpPr>
          <p:cNvPr id="794" name="Google Shape;794;g128fa86d743_1_25"/>
          <p:cNvSpPr/>
          <p:nvPr/>
        </p:nvSpPr>
        <p:spPr>
          <a:xfrm rot="-5400000">
            <a:off x="2954425" y="2612500"/>
            <a:ext cx="629400" cy="236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95" name="Google Shape;795;g128fa86d743_1_25"/>
          <p:cNvPicPr preferRelativeResize="0"/>
          <p:nvPr/>
        </p:nvPicPr>
        <p:blipFill>
          <a:blip r:embed="rId3">
            <a:alphaModFix/>
          </a:blip>
          <a:stretch>
            <a:fillRect/>
          </a:stretch>
        </p:blipFill>
        <p:spPr>
          <a:xfrm>
            <a:off x="433650" y="1519751"/>
            <a:ext cx="2610040" cy="2422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0" name="Google Shape;800;gfa15db3b28_0_76"/>
          <p:cNvPicPr preferRelativeResize="0"/>
          <p:nvPr/>
        </p:nvPicPr>
        <p:blipFill rotWithShape="1">
          <a:blip r:embed="rId3">
            <a:alphaModFix/>
          </a:blip>
          <a:srcRect l="14797" r="35209"/>
          <a:stretch/>
        </p:blipFill>
        <p:spPr>
          <a:xfrm>
            <a:off x="5206050" y="134075"/>
            <a:ext cx="3659994" cy="4862399"/>
          </a:xfrm>
          <a:prstGeom prst="rect">
            <a:avLst/>
          </a:prstGeom>
          <a:noFill/>
          <a:ln>
            <a:noFill/>
          </a:ln>
        </p:spPr>
      </p:pic>
      <p:sp>
        <p:nvSpPr>
          <p:cNvPr id="801" name="Google Shape;801;gfa15db3b28_0_76"/>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gfa15db3b28_0_76"/>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gfa15db3b28_0_76"/>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a:t>Passenger Transport Hubs model</a:t>
            </a:r>
            <a:endParaRPr sz="3700" b="1"/>
          </a:p>
        </p:txBody>
      </p:sp>
      <p:pic>
        <p:nvPicPr>
          <p:cNvPr id="804" name="Google Shape;804;gfa15db3b28_0_76"/>
          <p:cNvPicPr preferRelativeResize="0"/>
          <p:nvPr/>
        </p:nvPicPr>
        <p:blipFill rotWithShape="1">
          <a:blip r:embed="rId4">
            <a:alphaModFix/>
          </a:blip>
          <a:srcRect/>
          <a:stretch/>
        </p:blipFill>
        <p:spPr>
          <a:xfrm>
            <a:off x="458850" y="4331226"/>
            <a:ext cx="1782099" cy="671725"/>
          </a:xfrm>
          <a:prstGeom prst="rect">
            <a:avLst/>
          </a:prstGeom>
          <a:noFill/>
          <a:ln>
            <a:noFill/>
          </a:ln>
        </p:spPr>
      </p:pic>
      <p:pic>
        <p:nvPicPr>
          <p:cNvPr id="805" name="Google Shape;805;gfa15db3b28_0_76">
            <a:hlinkClick r:id="rId5"/>
          </p:cNvPr>
          <p:cNvPicPr preferRelativeResize="0"/>
          <p:nvPr/>
        </p:nvPicPr>
        <p:blipFill rotWithShape="1">
          <a:blip r:embed="rId6">
            <a:alphaModFix/>
          </a:blip>
          <a:srcRect/>
          <a:stretch/>
        </p:blipFill>
        <p:spPr>
          <a:xfrm>
            <a:off x="2319425" y="3454725"/>
            <a:ext cx="3080150" cy="565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g12bcac2bf53_0_276"/>
          <p:cNvPicPr preferRelativeResize="0"/>
          <p:nvPr/>
        </p:nvPicPr>
        <p:blipFill rotWithShape="1">
          <a:blip r:embed="rId3">
            <a:alphaModFix/>
          </a:blip>
          <a:srcRect l="14798" r="35206"/>
          <a:stretch/>
        </p:blipFill>
        <p:spPr>
          <a:xfrm>
            <a:off x="5206050" y="134075"/>
            <a:ext cx="3659994" cy="4862399"/>
          </a:xfrm>
          <a:prstGeom prst="rect">
            <a:avLst/>
          </a:prstGeom>
          <a:noFill/>
          <a:ln>
            <a:noFill/>
          </a:ln>
        </p:spPr>
      </p:pic>
      <p:sp>
        <p:nvSpPr>
          <p:cNvPr id="811" name="Google Shape;811;g12bcac2bf53_0_276"/>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g12bcac2bf53_0_276"/>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g12bcac2bf53_0_276"/>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Q&amp;A and Next Steps</a:t>
            </a:r>
            <a:endParaRPr sz="3700" b="1" i="0" u="none" strike="noStrike" cap="none">
              <a:solidFill>
                <a:srgbClr val="000000"/>
              </a:solidFill>
              <a:latin typeface="Arial"/>
              <a:ea typeface="Arial"/>
              <a:cs typeface="Arial"/>
              <a:sym typeface="Arial"/>
            </a:endParaRPr>
          </a:p>
        </p:txBody>
      </p:sp>
      <p:pic>
        <p:nvPicPr>
          <p:cNvPr id="814" name="Google Shape;814;g12bcac2bf53_0_276"/>
          <p:cNvPicPr preferRelativeResize="0"/>
          <p:nvPr/>
        </p:nvPicPr>
        <p:blipFill rotWithShape="1">
          <a:blip r:embed="rId4">
            <a:alphaModFix/>
          </a:blip>
          <a:srcRect/>
          <a:stretch/>
        </p:blipFill>
        <p:spPr>
          <a:xfrm>
            <a:off x="458850" y="4331226"/>
            <a:ext cx="1782099" cy="671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819" name="Google Shape;819;p37"/>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820" name="Google Shape;820;p37"/>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What do we do…?</a:t>
            </a:r>
            <a:endParaRPr sz="100" b="0" i="0" u="none" strike="noStrike" cap="none">
              <a:solidFill>
                <a:srgbClr val="000000"/>
              </a:solidFill>
              <a:latin typeface="Arial"/>
              <a:ea typeface="Arial"/>
              <a:cs typeface="Arial"/>
              <a:sym typeface="Arial"/>
            </a:endParaRPr>
          </a:p>
        </p:txBody>
      </p:sp>
      <p:sp>
        <p:nvSpPr>
          <p:cNvPr id="821" name="Google Shape;821;p37"/>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Don’t we have to add …?</a:t>
            </a:r>
            <a:endParaRPr sz="100" b="0" i="0" u="none" strike="noStrike" cap="none">
              <a:solidFill>
                <a:srgbClr val="000000"/>
              </a:solidFill>
              <a:latin typeface="Arial"/>
              <a:ea typeface="Arial"/>
              <a:cs typeface="Arial"/>
              <a:sym typeface="Arial"/>
            </a:endParaRPr>
          </a:p>
        </p:txBody>
      </p:sp>
      <p:sp>
        <p:nvSpPr>
          <p:cNvPr id="822" name="Google Shape;822;p37"/>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Can’t we better …?</a:t>
            </a:r>
            <a:endParaRPr sz="100" b="0" i="0" u="none" strike="noStrike" cap="none">
              <a:solidFill>
                <a:srgbClr val="000000"/>
              </a:solidFill>
              <a:latin typeface="Arial"/>
              <a:ea typeface="Arial"/>
              <a:cs typeface="Arial"/>
              <a:sym typeface="Arial"/>
            </a:endParaRPr>
          </a:p>
        </p:txBody>
      </p:sp>
      <p:sp>
        <p:nvSpPr>
          <p:cNvPr id="823" name="Google Shape;823;p37"/>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What about  …?</a:t>
            </a:r>
            <a:endParaRPr sz="100" b="0" i="0" u="none" strike="noStrike" cap="none">
              <a:solidFill>
                <a:srgbClr val="000000"/>
              </a:solidFill>
              <a:latin typeface="Arial"/>
              <a:ea typeface="Arial"/>
              <a:cs typeface="Arial"/>
              <a:sym typeface="Arial"/>
            </a:endParaRPr>
          </a:p>
        </p:txBody>
      </p:sp>
      <p:sp>
        <p:nvSpPr>
          <p:cNvPr id="824" name="Google Shape;824;p37"/>
          <p:cNvSpPr txBox="1"/>
          <p:nvPr/>
        </p:nvSpPr>
        <p:spPr>
          <a:xfrm>
            <a:off x="766275" y="331967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Didn’t we forget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grpSp>
        <p:nvGrpSpPr>
          <p:cNvPr id="829" name="Google Shape;829;p35"/>
          <p:cNvGrpSpPr/>
          <p:nvPr/>
        </p:nvGrpSpPr>
        <p:grpSpPr>
          <a:xfrm>
            <a:off x="628655" y="1367711"/>
            <a:ext cx="478299" cy="478299"/>
            <a:chOff x="4640263" y="1219200"/>
            <a:chExt cx="123825" cy="123825"/>
          </a:xfrm>
        </p:grpSpPr>
        <p:sp>
          <p:nvSpPr>
            <p:cNvPr id="830" name="Google Shape;830;p3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1" name="Google Shape;831;p3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2" name="Google Shape;832;p3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3" name="Google Shape;833;p3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4" name="Google Shape;834;p3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835" name="Google Shape;835;p35"/>
          <p:cNvGrpSpPr/>
          <p:nvPr/>
        </p:nvGrpSpPr>
        <p:grpSpPr>
          <a:xfrm>
            <a:off x="633842" y="1990460"/>
            <a:ext cx="470610" cy="478327"/>
            <a:chOff x="6215424" y="4028218"/>
            <a:chExt cx="202814" cy="206140"/>
          </a:xfrm>
        </p:grpSpPr>
        <p:sp>
          <p:nvSpPr>
            <p:cNvPr id="836" name="Google Shape;836;p35"/>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37" name="Google Shape;837;p35"/>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38" name="Google Shape;838;p35"/>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39" name="Google Shape;839;p35"/>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40" name="Google Shape;840;p3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841" name="Google Shape;841;p35"/>
          <p:cNvGrpSpPr/>
          <p:nvPr/>
        </p:nvGrpSpPr>
        <p:grpSpPr>
          <a:xfrm>
            <a:off x="628712" y="3229128"/>
            <a:ext cx="471655" cy="471655"/>
            <a:chOff x="4287838" y="1854201"/>
            <a:chExt cx="149225" cy="149225"/>
          </a:xfrm>
        </p:grpSpPr>
        <p:sp>
          <p:nvSpPr>
            <p:cNvPr id="842" name="Google Shape;842;p35"/>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843" name="Google Shape;843;p35"/>
            <p:cNvCxnSpPr/>
            <p:nvPr/>
          </p:nvCxnSpPr>
          <p:spPr>
            <a:xfrm>
              <a:off x="4375150" y="1884363"/>
              <a:ext cx="0" cy="0"/>
            </a:xfrm>
            <a:prstGeom prst="straightConnector1">
              <a:avLst/>
            </a:prstGeom>
            <a:noFill/>
            <a:ln>
              <a:noFill/>
            </a:ln>
          </p:spPr>
        </p:cxnSp>
        <p:cxnSp>
          <p:nvCxnSpPr>
            <p:cNvPr id="844" name="Google Shape;844;p35"/>
            <p:cNvCxnSpPr/>
            <p:nvPr/>
          </p:nvCxnSpPr>
          <p:spPr>
            <a:xfrm>
              <a:off x="4375150" y="1884363"/>
              <a:ext cx="0" cy="0"/>
            </a:xfrm>
            <a:prstGeom prst="straightConnector1">
              <a:avLst/>
            </a:prstGeom>
            <a:noFill/>
            <a:ln>
              <a:noFill/>
            </a:ln>
          </p:spPr>
        </p:cxnSp>
        <p:sp>
          <p:nvSpPr>
            <p:cNvPr id="845" name="Google Shape;845;p35"/>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846" name="Google Shape;846;p35"/>
          <p:cNvSpPr/>
          <p:nvPr/>
        </p:nvSpPr>
        <p:spPr>
          <a:xfrm>
            <a:off x="632076" y="26132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847" name="Google Shape;847;p35"/>
          <p:cNvSpPr txBox="1"/>
          <p:nvPr/>
        </p:nvSpPr>
        <p:spPr>
          <a:xfrm>
            <a:off x="1271048" y="1454818"/>
            <a:ext cx="4366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Process the input.</a:t>
            </a:r>
            <a:endParaRPr sz="1400" b="0" i="0" u="none" strike="noStrike" cap="none">
              <a:solidFill>
                <a:srgbClr val="000000"/>
              </a:solidFill>
              <a:latin typeface="Arial"/>
              <a:ea typeface="Arial"/>
              <a:cs typeface="Arial"/>
              <a:sym typeface="Arial"/>
            </a:endParaRPr>
          </a:p>
        </p:txBody>
      </p:sp>
      <p:sp>
        <p:nvSpPr>
          <p:cNvPr id="848" name="Google Shape;848;p35"/>
          <p:cNvSpPr txBox="1"/>
          <p:nvPr/>
        </p:nvSpPr>
        <p:spPr>
          <a:xfrm>
            <a:off x="1271047" y="1962635"/>
            <a:ext cx="6314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Distribution of a report from this workshop. Feedback is certainly welcome!</a:t>
            </a:r>
            <a:endParaRPr sz="1400" b="0" i="0" u="none" strike="noStrike" cap="none">
              <a:solidFill>
                <a:srgbClr val="000000"/>
              </a:solidFill>
              <a:latin typeface="Arial"/>
              <a:ea typeface="Arial"/>
              <a:cs typeface="Arial"/>
              <a:sym typeface="Arial"/>
            </a:endParaRPr>
          </a:p>
        </p:txBody>
      </p:sp>
      <p:sp>
        <p:nvSpPr>
          <p:cNvPr id="849" name="Google Shape;849;p35"/>
          <p:cNvSpPr txBox="1"/>
          <p:nvPr/>
        </p:nvSpPr>
        <p:spPr>
          <a:xfrm>
            <a:off x="1271046" y="2556454"/>
            <a:ext cx="524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Further investigation and preparation of the </a:t>
            </a:r>
            <a:r>
              <a:rPr lang="en-GB" sz="1600"/>
              <a:t>second </a:t>
            </a:r>
            <a:r>
              <a:rPr lang="en-GB" sz="1600" b="0" i="0" u="none" strike="noStrike" cap="none">
                <a:solidFill>
                  <a:srgbClr val="000000"/>
                </a:solidFill>
                <a:latin typeface="Arial"/>
                <a:ea typeface="Arial"/>
                <a:cs typeface="Arial"/>
                <a:sym typeface="Arial"/>
              </a:rPr>
              <a:t>thematic workshop.</a:t>
            </a:r>
            <a:endParaRPr sz="1600" b="0" i="0" u="none" strike="noStrike" cap="none">
              <a:solidFill>
                <a:srgbClr val="000000"/>
              </a:solidFill>
              <a:latin typeface="Arial"/>
              <a:ea typeface="Arial"/>
              <a:cs typeface="Arial"/>
              <a:sym typeface="Arial"/>
            </a:endParaRPr>
          </a:p>
        </p:txBody>
      </p:sp>
      <p:sp>
        <p:nvSpPr>
          <p:cNvPr id="850" name="Google Shape;850;p35"/>
          <p:cNvSpPr txBox="1"/>
          <p:nvPr/>
        </p:nvSpPr>
        <p:spPr>
          <a:xfrm>
            <a:off x="1271045" y="3289723"/>
            <a:ext cx="3602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Information gathering via GitHub!</a:t>
            </a:r>
            <a:endParaRPr sz="1400" b="0" i="0" u="none" strike="noStrike" cap="none">
              <a:solidFill>
                <a:srgbClr val="000000"/>
              </a:solidFill>
              <a:latin typeface="Arial"/>
              <a:ea typeface="Arial"/>
              <a:cs typeface="Arial"/>
              <a:sym typeface="Arial"/>
            </a:endParaRPr>
          </a:p>
        </p:txBody>
      </p:sp>
      <p:sp>
        <p:nvSpPr>
          <p:cNvPr id="851" name="Google Shape;851;p3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Next </a:t>
            </a:r>
            <a:r>
              <a:rPr lang="en-GB" sz="32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rPr>
              <a:t>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cxnSp>
        <p:nvCxnSpPr>
          <p:cNvPr id="856" name="Google Shape;856;p34"/>
          <p:cNvCxnSpPr/>
          <p:nvPr/>
        </p:nvCxnSpPr>
        <p:spPr>
          <a:xfrm flipH="1">
            <a:off x="3566950" y="3159321"/>
            <a:ext cx="9000" cy="555900"/>
          </a:xfrm>
          <a:prstGeom prst="straightConnector1">
            <a:avLst/>
          </a:prstGeom>
          <a:noFill/>
          <a:ln w="12700" cap="sq" cmpd="sng">
            <a:solidFill>
              <a:srgbClr val="454034"/>
            </a:solidFill>
            <a:prstDash val="solid"/>
            <a:round/>
            <a:headEnd type="diamond" w="med" len="med"/>
            <a:tailEnd type="none" w="sm" len="sm"/>
          </a:ln>
        </p:spPr>
      </p:cxnSp>
      <p:sp>
        <p:nvSpPr>
          <p:cNvPr id="857" name="Google Shape;857;p3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Planning</a:t>
            </a:r>
            <a:endParaRPr sz="1400" b="0" i="0" u="none" strike="noStrike" cap="none">
              <a:solidFill>
                <a:srgbClr val="000000"/>
              </a:solidFill>
              <a:latin typeface="Arial"/>
              <a:ea typeface="Arial"/>
              <a:cs typeface="Arial"/>
              <a:sym typeface="Arial"/>
            </a:endParaRPr>
          </a:p>
        </p:txBody>
      </p:sp>
      <p:sp>
        <p:nvSpPr>
          <p:cNvPr id="858" name="Google Shape;858;p34"/>
          <p:cNvSpPr txBox="1"/>
          <p:nvPr/>
        </p:nvSpPr>
        <p:spPr>
          <a:xfrm>
            <a:off x="628651" y="958368"/>
            <a:ext cx="7886700" cy="982502"/>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Thematic workshop </a:t>
            </a:r>
            <a:r>
              <a:rPr lang="en-GB" sz="1800"/>
              <a:t>23</a:t>
            </a:r>
            <a:r>
              <a:rPr lang="en-GB" sz="1800" b="0" i="0" u="none" strike="noStrike" cap="none">
                <a:solidFill>
                  <a:srgbClr val="000000"/>
                </a:solidFill>
                <a:latin typeface="Arial"/>
                <a:ea typeface="Arial"/>
                <a:cs typeface="Arial"/>
                <a:sym typeface="Arial"/>
              </a:rPr>
              <a:t>th of </a:t>
            </a:r>
            <a:r>
              <a:rPr lang="en-GB" sz="1800"/>
              <a:t>June </a:t>
            </a:r>
            <a:r>
              <a:rPr lang="en-GB" sz="1800" b="0" i="0" u="none" strike="noStrike" cap="none">
                <a:solidFill>
                  <a:srgbClr val="000000"/>
                </a:solidFill>
                <a:latin typeface="Arial"/>
                <a:ea typeface="Arial"/>
                <a:cs typeface="Arial"/>
                <a:sym typeface="Arial"/>
              </a:rPr>
              <a:t>(09:00am - 12:00am)</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3"/>
                  </a:ext>
                </a:extLst>
              </a:rPr>
              <a:t>Register </a:t>
            </a:r>
            <a:r>
              <a:rPr lang="en-GB" sz="1800" b="0" i="0" u="none" strike="noStrike" cap="none">
                <a:solidFill>
                  <a:srgbClr val="000000"/>
                </a:solidFill>
                <a:latin typeface="Arial"/>
                <a:ea typeface="Arial"/>
                <a:cs typeface="Arial"/>
                <a:sym typeface="Arial"/>
              </a:rPr>
              <a:t>via the following link: </a:t>
            </a:r>
            <a:endParaRPr sz="1400" b="0" i="0" u="none" strike="noStrike" cap="none">
              <a:solidFill>
                <a:srgbClr val="000000"/>
              </a:solidFill>
              <a:latin typeface="Arial"/>
              <a:ea typeface="Arial"/>
              <a:cs typeface="Arial"/>
              <a:sym typeface="Arial"/>
            </a:endParaRPr>
          </a:p>
        </p:txBody>
      </p:sp>
      <p:cxnSp>
        <p:nvCxnSpPr>
          <p:cNvPr id="859" name="Google Shape;859;p34"/>
          <p:cNvCxnSpPr>
            <a:stCxn id="860"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861" name="Google Shape;861;p34"/>
          <p:cNvCxnSpPr>
            <a:endCxn id="862" idx="0"/>
          </p:cNvCxnSpPr>
          <p:nvPr/>
        </p:nvCxnSpPr>
        <p:spPr>
          <a:xfrm flipH="1">
            <a:off x="3194373" y="3736155"/>
            <a:ext cx="3600" cy="386700"/>
          </a:xfrm>
          <a:prstGeom prst="straightConnector1">
            <a:avLst/>
          </a:prstGeom>
          <a:noFill/>
          <a:ln w="12700" cap="sq" cmpd="sng">
            <a:solidFill>
              <a:srgbClr val="454034"/>
            </a:solidFill>
            <a:prstDash val="solid"/>
            <a:round/>
            <a:headEnd type="none" w="sm" len="sm"/>
            <a:tailEnd type="diamond" w="med" len="med"/>
          </a:ln>
        </p:spPr>
      </p:cxnSp>
      <p:cxnSp>
        <p:nvCxnSpPr>
          <p:cNvPr id="863" name="Google Shape;863;p34"/>
          <p:cNvCxnSpPr>
            <a:stCxn id="864" idx="2"/>
            <a:endCxn id="865"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sp>
        <p:nvSpPr>
          <p:cNvPr id="866" name="Google Shape;866;p34"/>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867" name="Google Shape;867;p34"/>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68" name="Google Shape;868;p34"/>
          <p:cNvCxnSpPr>
            <a:stCxn id="869"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870" name="Google Shape;870;p34"/>
          <p:cNvCxnSpPr/>
          <p:nvPr/>
        </p:nvCxnSpPr>
        <p:spPr>
          <a:xfrm>
            <a:off x="60863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864" name="Google Shape;864;p34"/>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May</a:t>
            </a:r>
            <a:endParaRPr sz="1000" b="1" i="0" u="none" strike="noStrike" cap="none">
              <a:solidFill>
                <a:schemeClr val="lt1"/>
              </a:solidFill>
              <a:latin typeface="Arial"/>
              <a:ea typeface="Arial"/>
              <a:cs typeface="Arial"/>
              <a:sym typeface="Arial"/>
            </a:endParaRPr>
          </a:p>
        </p:txBody>
      </p:sp>
      <p:sp>
        <p:nvSpPr>
          <p:cNvPr id="871" name="Google Shape;871;p34"/>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June</a:t>
            </a:r>
            <a:endParaRPr sz="1000" b="1" i="0" u="none" strike="noStrike" cap="none">
              <a:solidFill>
                <a:schemeClr val="dk1"/>
              </a:solidFill>
              <a:latin typeface="Arial"/>
              <a:ea typeface="Arial"/>
              <a:cs typeface="Arial"/>
              <a:sym typeface="Arial"/>
            </a:endParaRPr>
          </a:p>
        </p:txBody>
      </p:sp>
      <p:sp>
        <p:nvSpPr>
          <p:cNvPr id="872" name="Google Shape;872;p34"/>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July</a:t>
            </a:r>
            <a:endParaRPr sz="1000" b="1" i="0" u="none" strike="noStrike" cap="none">
              <a:solidFill>
                <a:schemeClr val="lt1"/>
              </a:solidFill>
              <a:latin typeface="Arial"/>
              <a:ea typeface="Arial"/>
              <a:cs typeface="Arial"/>
              <a:sym typeface="Arial"/>
            </a:endParaRPr>
          </a:p>
        </p:txBody>
      </p:sp>
      <p:sp>
        <p:nvSpPr>
          <p:cNvPr id="873" name="Google Shape;873;p34"/>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August</a:t>
            </a:r>
            <a:endParaRPr sz="1400" b="0" i="0" u="none" strike="noStrike" cap="none">
              <a:solidFill>
                <a:srgbClr val="000000"/>
              </a:solidFill>
              <a:latin typeface="Arial"/>
              <a:ea typeface="Arial"/>
              <a:cs typeface="Arial"/>
              <a:sym typeface="Arial"/>
            </a:endParaRPr>
          </a:p>
        </p:txBody>
      </p:sp>
      <p:sp>
        <p:nvSpPr>
          <p:cNvPr id="874" name="Google Shape;874;p34"/>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September</a:t>
            </a:r>
            <a:endParaRPr sz="1000" b="1" i="0" u="none" strike="noStrike" cap="none">
              <a:solidFill>
                <a:schemeClr val="lt1"/>
              </a:solidFill>
              <a:latin typeface="Arial"/>
              <a:ea typeface="Arial"/>
              <a:cs typeface="Arial"/>
              <a:sym typeface="Arial"/>
            </a:endParaRPr>
          </a:p>
        </p:txBody>
      </p:sp>
      <p:sp>
        <p:nvSpPr>
          <p:cNvPr id="875" name="Google Shape;875;p34"/>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October</a:t>
            </a:r>
            <a:endParaRPr sz="1000" b="1" i="0" u="none" strike="noStrike" cap="none">
              <a:solidFill>
                <a:schemeClr val="dk1"/>
              </a:solidFill>
              <a:latin typeface="Arial"/>
              <a:ea typeface="Arial"/>
              <a:cs typeface="Arial"/>
              <a:sym typeface="Arial"/>
            </a:endParaRPr>
          </a:p>
        </p:txBody>
      </p:sp>
      <p:sp>
        <p:nvSpPr>
          <p:cNvPr id="876" name="Google Shape;876;p34"/>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869" name="Google Shape;869;p34"/>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workshop</a:t>
            </a:r>
            <a:endParaRPr sz="500" b="1" i="0" u="none" strike="noStrike" cap="none">
              <a:solidFill>
                <a:schemeClr val="dk1"/>
              </a:solidFill>
              <a:latin typeface="Arial"/>
              <a:ea typeface="Arial"/>
              <a:cs typeface="Arial"/>
              <a:sym typeface="Arial"/>
            </a:endParaRPr>
          </a:p>
        </p:txBody>
      </p:sp>
      <p:sp>
        <p:nvSpPr>
          <p:cNvPr id="865" name="Google Shape;865;p34"/>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Thematic workshop 1</a:t>
            </a:r>
            <a:endParaRPr sz="500" b="1" i="0" u="none" strike="noStrike" cap="none">
              <a:solidFill>
                <a:schemeClr val="dk1"/>
              </a:solidFill>
              <a:latin typeface="Arial"/>
              <a:ea typeface="Arial"/>
              <a:cs typeface="Arial"/>
              <a:sym typeface="Arial"/>
            </a:endParaRPr>
          </a:p>
        </p:txBody>
      </p:sp>
      <p:sp>
        <p:nvSpPr>
          <p:cNvPr id="860" name="Google Shape;860;p34"/>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Thematic workshop 2</a:t>
            </a:r>
            <a:endParaRPr sz="500" b="1" i="0" u="none" strike="noStrike" cap="none">
              <a:solidFill>
                <a:schemeClr val="dk1"/>
              </a:solidFill>
              <a:latin typeface="Arial"/>
              <a:ea typeface="Arial"/>
              <a:cs typeface="Arial"/>
              <a:sym typeface="Arial"/>
            </a:endParaRPr>
          </a:p>
        </p:txBody>
      </p:sp>
      <p:sp>
        <p:nvSpPr>
          <p:cNvPr id="862" name="Google Shape;862;p34"/>
          <p:cNvSpPr txBox="1"/>
          <p:nvPr/>
        </p:nvSpPr>
        <p:spPr>
          <a:xfrm>
            <a:off x="2639973"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Thematic workshop 3 (Optional)</a:t>
            </a:r>
            <a:endParaRPr sz="500" b="1" i="0" u="none" strike="noStrike" cap="none">
              <a:solidFill>
                <a:schemeClr val="dk1"/>
              </a:solidFill>
              <a:latin typeface="Arial"/>
              <a:ea typeface="Arial"/>
              <a:cs typeface="Arial"/>
              <a:sym typeface="Arial"/>
            </a:endParaRPr>
          </a:p>
        </p:txBody>
      </p:sp>
      <p:sp>
        <p:nvSpPr>
          <p:cNvPr id="877" name="Google Shape;877;p34"/>
          <p:cNvSpPr txBox="1"/>
          <p:nvPr/>
        </p:nvSpPr>
        <p:spPr>
          <a:xfrm>
            <a:off x="3080325" y="2825300"/>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public review </a:t>
            </a:r>
            <a:r>
              <a:rPr lang="en-GB" sz="105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4"/>
                  </a:ext>
                </a:extLst>
              </a:rPr>
              <a:t>period</a:t>
            </a:r>
            <a:endParaRPr sz="500" b="1" i="0" u="none" strike="noStrike" cap="none">
              <a:solidFill>
                <a:schemeClr val="dk1"/>
              </a:solidFill>
              <a:latin typeface="Arial"/>
              <a:ea typeface="Arial"/>
              <a:cs typeface="Arial"/>
              <a:sym typeface="Arial"/>
            </a:endParaRPr>
          </a:p>
        </p:txBody>
      </p:sp>
      <p:sp>
        <p:nvSpPr>
          <p:cNvPr id="878" name="Google Shape;878;p34"/>
          <p:cNvSpPr txBox="1"/>
          <p:nvPr/>
        </p:nvSpPr>
        <p:spPr>
          <a:xfrm>
            <a:off x="55319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End public review period</a:t>
            </a:r>
            <a:endParaRPr sz="500" b="1" i="0" u="none" strike="noStrike" cap="none">
              <a:solidFill>
                <a:schemeClr val="dk1"/>
              </a:solidFill>
              <a:latin typeface="Arial"/>
              <a:ea typeface="Arial"/>
              <a:cs typeface="Arial"/>
              <a:sym typeface="Arial"/>
            </a:endParaRPr>
          </a:p>
        </p:txBody>
      </p:sp>
      <p:sp>
        <p:nvSpPr>
          <p:cNvPr id="879" name="Google Shape;879;p34"/>
          <p:cNvSpPr/>
          <p:nvPr/>
        </p:nvSpPr>
        <p:spPr>
          <a:xfrm rot="-5400000">
            <a:off x="4699675" y="2758125"/>
            <a:ext cx="221100" cy="25065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0" name="Google Shape;880;p34"/>
          <p:cNvSpPr txBox="1"/>
          <p:nvPr/>
        </p:nvSpPr>
        <p:spPr>
          <a:xfrm>
            <a:off x="4007320" y="420325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Arial"/>
                <a:ea typeface="Arial"/>
                <a:cs typeface="Arial"/>
                <a:sym typeface="Arial"/>
              </a:rPr>
              <a:t>Implementation of the draft specification</a:t>
            </a:r>
            <a:endParaRPr sz="1100" b="0" i="0" u="none" strike="noStrike" cap="none">
              <a:solidFill>
                <a:schemeClr val="dk1"/>
              </a:solidFill>
              <a:latin typeface="Arial"/>
              <a:ea typeface="Arial"/>
              <a:cs typeface="Arial"/>
              <a:sym typeface="Arial"/>
            </a:endParaRPr>
          </a:p>
        </p:txBody>
      </p:sp>
      <p:sp>
        <p:nvSpPr>
          <p:cNvPr id="881" name="Google Shape;881;p34"/>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2022</a:t>
            </a:r>
            <a:endParaRPr sz="1400" b="0" i="0" u="none" strike="noStrike" cap="none">
              <a:solidFill>
                <a:srgbClr val="000000"/>
              </a:solidFill>
              <a:latin typeface="Arial"/>
              <a:ea typeface="Arial"/>
              <a:cs typeface="Arial"/>
              <a:sym typeface="Arial"/>
            </a:endParaRPr>
          </a:p>
        </p:txBody>
      </p:sp>
      <p:sp>
        <p:nvSpPr>
          <p:cNvPr id="882" name="Google Shape;882;p34"/>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400" b="0" i="0" u="none" strike="noStrike" cap="none">
              <a:solidFill>
                <a:srgbClr val="000000"/>
              </a:solidFill>
              <a:latin typeface="Arial"/>
              <a:ea typeface="Arial"/>
              <a:cs typeface="Arial"/>
              <a:sym typeface="Arial"/>
            </a:endParaRPr>
          </a:p>
        </p:txBody>
      </p:sp>
      <p:sp>
        <p:nvSpPr>
          <p:cNvPr id="883" name="Google Shape;883;p34"/>
          <p:cNvSpPr/>
          <p:nvPr/>
        </p:nvSpPr>
        <p:spPr>
          <a:xfrm rot="10800000">
            <a:off x="1796062" y="4508185"/>
            <a:ext cx="179100" cy="351600"/>
          </a:xfrm>
          <a:prstGeom prst="downArrow">
            <a:avLst>
              <a:gd name="adj1" fmla="val 50000"/>
              <a:gd name="adj2" fmla="val 50000"/>
            </a:avLst>
          </a:prstGeom>
          <a:solidFill>
            <a:schemeClr val="accent3"/>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84" name="Google Shape;884;p34"/>
          <p:cNvSpPr txBox="1"/>
          <p:nvPr/>
        </p:nvSpPr>
        <p:spPr>
          <a:xfrm>
            <a:off x="1331200" y="4924500"/>
            <a:ext cx="1108800" cy="172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rgbClr val="373636"/>
                </a:solidFill>
              </a:rPr>
              <a:t>Today</a:t>
            </a:r>
            <a:endParaRPr sz="500" b="0" i="0" u="none" strike="noStrike" cap="none">
              <a:solidFill>
                <a:srgbClr val="373636"/>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g11c4a561e1e_0_0"/>
          <p:cNvSpPr txBox="1"/>
          <p:nvPr/>
        </p:nvSpPr>
        <p:spPr>
          <a:xfrm>
            <a:off x="628650" y="273850"/>
            <a:ext cx="86910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How to collect the presentations/report?</a:t>
            </a:r>
            <a:endParaRPr sz="3200" b="1"/>
          </a:p>
        </p:txBody>
      </p:sp>
      <p:sp>
        <p:nvSpPr>
          <p:cNvPr id="890" name="Google Shape;890;g11c4a561e1e_0_0"/>
          <p:cNvSpPr txBox="1"/>
          <p:nvPr/>
        </p:nvSpPr>
        <p:spPr>
          <a:xfrm>
            <a:off x="728550" y="1215900"/>
            <a:ext cx="7686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a:t>Follow the steps in the intro on the </a:t>
            </a:r>
            <a:r>
              <a:rPr lang="en-GB" u="sng">
                <a:solidFill>
                  <a:schemeClr val="hlink"/>
                </a:solidFill>
                <a:hlinkClick r:id="rId3"/>
              </a:rPr>
              <a:t>GitHub page</a:t>
            </a:r>
            <a:r>
              <a:rPr lang="en-GB"/>
              <a:t>. </a:t>
            </a:r>
            <a:endParaRPr/>
          </a:p>
        </p:txBody>
      </p:sp>
      <p:pic>
        <p:nvPicPr>
          <p:cNvPr id="891" name="Google Shape;891;g11c4a561e1e_0_0">
            <a:hlinkClick r:id="rId3"/>
          </p:cNvPr>
          <p:cNvPicPr preferRelativeResize="0"/>
          <p:nvPr/>
        </p:nvPicPr>
        <p:blipFill>
          <a:blip r:embed="rId4">
            <a:alphaModFix/>
          </a:blip>
          <a:stretch>
            <a:fillRect/>
          </a:stretch>
        </p:blipFill>
        <p:spPr>
          <a:xfrm>
            <a:off x="728550" y="1969075"/>
            <a:ext cx="4206648" cy="23662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36"/>
          <p:cNvPicPr preferRelativeResize="0"/>
          <p:nvPr/>
        </p:nvPicPr>
        <p:blipFill>
          <a:blip r:embed="rId3">
            <a:alphaModFix amt="0"/>
          </a:blip>
          <a:stretch>
            <a:fillRect/>
          </a:stretch>
        </p:blipFill>
        <p:spPr>
          <a:xfrm>
            <a:off x="438150" y="247650"/>
            <a:ext cx="8572500" cy="4953000"/>
          </a:xfrm>
          <a:prstGeom prst="rect">
            <a:avLst/>
          </a:prstGeom>
          <a:noFill/>
          <a:ln>
            <a:noFill/>
          </a:ln>
        </p:spPr>
      </p:pic>
      <p:sp>
        <p:nvSpPr>
          <p:cNvPr id="897" name="Google Shape;897;p36"/>
          <p:cNvSpPr txBox="1"/>
          <p:nvPr/>
        </p:nvSpPr>
        <p:spPr>
          <a:xfrm>
            <a:off x="628650" y="1346450"/>
            <a:ext cx="3863700" cy="36603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899" name="Google Shape;899;p36"/>
          <p:cNvSpPr txBox="1"/>
          <p:nvPr/>
        </p:nvSpPr>
        <p:spPr>
          <a:xfrm>
            <a:off x="689075" y="2439475"/>
            <a:ext cx="3766200" cy="178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Feedback can be provided by e-mail to the following persons:</a:t>
            </a:r>
            <a:endParaRPr sz="1400" b="0" i="0" u="none" strike="noStrike" cap="none">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4"/>
              </a:rPr>
              <a:t>digitaal.vlaanderen@digitaal.vlaanderen.be</a:t>
            </a:r>
            <a:endParaRPr sz="1500" b="0" i="0" u="none" strike="noStrike" cap="none">
              <a:solidFill>
                <a:schemeClr val="dk1"/>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5"/>
              </a:rPr>
              <a:t>laurens.vercauteren@vlaanderen.be</a:t>
            </a:r>
            <a:endParaRPr sz="1300" b="0" i="0" u="none" strike="noStrike" cap="none">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chemeClr val="dk1"/>
              </a:buClr>
              <a:buSzPts val="1500"/>
              <a:buFont typeface="Arial"/>
              <a:buChar char="•"/>
            </a:pPr>
            <a:r>
              <a:rPr lang="en-GB" sz="1500" b="0" i="0" u="sng" strike="noStrike" cap="none">
                <a:solidFill>
                  <a:schemeClr val="hlink"/>
                </a:solidFill>
                <a:latin typeface="Arial"/>
                <a:ea typeface="Arial"/>
                <a:cs typeface="Arial"/>
                <a:sym typeface="Arial"/>
                <a:hlinkClick r:id="rId6"/>
              </a:rPr>
              <a:t>arne.scheldeman@vlaanderen.be</a:t>
            </a:r>
            <a:r>
              <a:rPr lang="en-GB" sz="1500" b="0" i="0" u="none" strike="noStrike" cap="none">
                <a:solidFill>
                  <a:schemeClr val="dk1"/>
                </a:solidFill>
                <a:latin typeface="Arial"/>
                <a:ea typeface="Arial"/>
                <a:cs typeface="Arial"/>
                <a:sym typeface="Arial"/>
              </a:rPr>
              <a:t>       </a:t>
            </a:r>
            <a:endParaRPr sz="1500" b="0" i="0" u="none" strike="noStrike" cap="none">
              <a:solidFill>
                <a:srgbClr val="92D050"/>
              </a:solidFill>
              <a:latin typeface="Raleway Medium"/>
              <a:ea typeface="Raleway Medium"/>
              <a:cs typeface="Raleway Medium"/>
              <a:sym typeface="Raleway Medium"/>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92D050"/>
              </a:solidFill>
              <a:latin typeface="Raleway Medium"/>
              <a:ea typeface="Raleway Medium"/>
              <a:cs typeface="Raleway Medium"/>
              <a:sym typeface="Raleway Medium"/>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Arial"/>
              <a:ea typeface="Arial"/>
              <a:cs typeface="Arial"/>
              <a:sym typeface="Arial"/>
            </a:endParaRPr>
          </a:p>
        </p:txBody>
      </p:sp>
      <p:sp>
        <p:nvSpPr>
          <p:cNvPr id="900" name="Google Shape;900;p36"/>
          <p:cNvSpPr txBox="1"/>
          <p:nvPr/>
        </p:nvSpPr>
        <p:spPr>
          <a:xfrm>
            <a:off x="4950300" y="1346450"/>
            <a:ext cx="3766200" cy="36603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1" name="Google Shape;901;p36"/>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902" name="Google Shape;902;p36"/>
          <p:cNvSpPr txBox="1"/>
          <p:nvPr/>
        </p:nvSpPr>
        <p:spPr>
          <a:xfrm>
            <a:off x="5114200" y="2289350"/>
            <a:ext cx="3401100" cy="1816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Feedback/input can be provided via GitHub: </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sng" strike="noStrike" cap="none">
                <a:solidFill>
                  <a:schemeClr val="hlink"/>
                </a:solidFill>
                <a:latin typeface="Arial"/>
                <a:ea typeface="Arial"/>
                <a:cs typeface="Arial"/>
                <a:sym typeface="Arial"/>
                <a:hlinkClick r:id="rId8"/>
              </a:rPr>
              <a:t>https://github.com/Informatievlaanderen/OSLOthema-passengerTransportHubs</a:t>
            </a:r>
            <a:r>
              <a:rPr lang="en-GB" sz="1600" b="0" i="0" u="none" strike="noStrike" cap="none">
                <a:solidFill>
                  <a:schemeClr val="lt1"/>
                </a:solidFill>
                <a:latin typeface="Arial"/>
                <a:ea typeface="Arial"/>
                <a:cs typeface="Arial"/>
                <a:sym typeface="Arial"/>
              </a:rPr>
              <a:t> </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Through the creation of </a:t>
            </a:r>
            <a:r>
              <a:rPr lang="en-GB" sz="1600" b="1" i="0" u="none" strike="noStrike" cap="none">
                <a:solidFill>
                  <a:schemeClr val="lt1"/>
                </a:solidFill>
                <a:latin typeface="Arial"/>
                <a:ea typeface="Arial"/>
                <a:cs typeface="Arial"/>
                <a:sym typeface="Arial"/>
              </a:rPr>
              <a:t>issues</a:t>
            </a:r>
            <a:endParaRPr sz="1400" b="1" i="0" u="none" strike="noStrike" cap="none">
              <a:solidFill>
                <a:srgbClr val="000000"/>
              </a:solidFill>
              <a:latin typeface="Arial"/>
              <a:ea typeface="Arial"/>
              <a:cs typeface="Arial"/>
              <a:sym typeface="Arial"/>
            </a:endParaRPr>
          </a:p>
        </p:txBody>
      </p:sp>
      <p:sp>
        <p:nvSpPr>
          <p:cNvPr id="903" name="Google Shape;903;p36"/>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Feedback &amp; cooperation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08" name="Google Shape;908;gfa15db3b28_0_83"/>
          <p:cNvPicPr preferRelativeResize="0"/>
          <p:nvPr/>
        </p:nvPicPr>
        <p:blipFill rotWithShape="1">
          <a:blip r:embed="rId3">
            <a:alphaModFix/>
          </a:blip>
          <a:srcRect l="14797" r="35209"/>
          <a:stretch/>
        </p:blipFill>
        <p:spPr>
          <a:xfrm>
            <a:off x="5206050" y="134075"/>
            <a:ext cx="3659994" cy="4862399"/>
          </a:xfrm>
          <a:prstGeom prst="rect">
            <a:avLst/>
          </a:prstGeom>
          <a:noFill/>
          <a:ln>
            <a:noFill/>
          </a:ln>
        </p:spPr>
      </p:pic>
      <p:sp>
        <p:nvSpPr>
          <p:cNvPr id="909" name="Google Shape;909;gfa15db3b28_0_83"/>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gfa15db3b28_0_83"/>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gfa15db3b28_0_83"/>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Thank you!</a:t>
            </a:r>
            <a:endParaRPr sz="3700" b="1" i="0" u="none" strike="noStrike" cap="none">
              <a:solidFill>
                <a:srgbClr val="000000"/>
              </a:solidFill>
              <a:latin typeface="Arial"/>
              <a:ea typeface="Arial"/>
              <a:cs typeface="Arial"/>
              <a:sym typeface="Arial"/>
            </a:endParaRPr>
          </a:p>
        </p:txBody>
      </p:sp>
      <p:pic>
        <p:nvPicPr>
          <p:cNvPr id="912" name="Google Shape;912;gfa15db3b28_0_83"/>
          <p:cNvPicPr preferRelativeResize="0"/>
          <p:nvPr/>
        </p:nvPicPr>
        <p:blipFill rotWithShape="1">
          <a:blip r:embed="rId4">
            <a:alphaModFix/>
          </a:blip>
          <a:srcRect/>
          <a:stretch/>
        </p:blipFill>
        <p:spPr>
          <a:xfrm>
            <a:off x="458850" y="4331226"/>
            <a:ext cx="1782099" cy="67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Who is who?</a:t>
            </a:r>
            <a:endParaRPr sz="1400" b="0" i="0" u="none" strike="noStrike" cap="none">
              <a:solidFill>
                <a:srgbClr val="000000"/>
              </a:solidFill>
              <a:latin typeface="Arial"/>
              <a:ea typeface="Arial"/>
              <a:cs typeface="Arial"/>
              <a:sym typeface="Arial"/>
            </a:endParaRPr>
          </a:p>
        </p:txBody>
      </p:sp>
      <p:pic>
        <p:nvPicPr>
          <p:cNvPr id="279" name="Google Shape;279;p6">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g1298eb8b9dc_0_15"/>
          <p:cNvPicPr preferRelativeResize="0"/>
          <p:nvPr/>
        </p:nvPicPr>
        <p:blipFill rotWithShape="1">
          <a:blip r:embed="rId3">
            <a:alphaModFix/>
          </a:blip>
          <a:srcRect l="14798" r="35206"/>
          <a:stretch/>
        </p:blipFill>
        <p:spPr>
          <a:xfrm>
            <a:off x="5206050" y="134075"/>
            <a:ext cx="3659994" cy="4862399"/>
          </a:xfrm>
          <a:prstGeom prst="rect">
            <a:avLst/>
          </a:prstGeom>
          <a:noFill/>
          <a:ln>
            <a:noFill/>
          </a:ln>
        </p:spPr>
      </p:pic>
      <p:sp>
        <p:nvSpPr>
          <p:cNvPr id="285" name="Google Shape;285;g1298eb8b9dc_0_15"/>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g1298eb8b9dc_0_15"/>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g1298eb8b9dc_0_15"/>
          <p:cNvSpPr txBox="1"/>
          <p:nvPr/>
        </p:nvSpPr>
        <p:spPr>
          <a:xfrm>
            <a:off x="458850" y="-6475"/>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a:t>Recap </a:t>
            </a:r>
            <a:r>
              <a:rPr lang="en-GB" sz="37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of</a:t>
            </a:r>
            <a:r>
              <a:rPr lang="en-GB" sz="3700" b="1"/>
              <a:t> the business workshop</a:t>
            </a:r>
            <a:endParaRPr sz="3700" b="1"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298eb8b9dc_1_1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200"/>
              <a:buFont typeface="Arial"/>
              <a:buNone/>
            </a:pPr>
            <a:r>
              <a:rPr lang="en-GB" sz="3200" b="1"/>
              <a:t>Topics of the business workshop</a:t>
            </a:r>
            <a:endParaRPr/>
          </a:p>
          <a:p>
            <a:pPr marL="0" marR="0" lvl="0" indent="0" algn="l" rtl="0">
              <a:lnSpc>
                <a:spcPct val="100000"/>
              </a:lnSpc>
              <a:spcBef>
                <a:spcPts val="0"/>
              </a:spcBef>
              <a:spcAft>
                <a:spcPts val="0"/>
              </a:spcAft>
              <a:buClr>
                <a:srgbClr val="000000"/>
              </a:buClr>
              <a:buSzPts val="3200"/>
              <a:buFont typeface="Arial"/>
              <a:buNone/>
            </a:pPr>
            <a:endParaRPr sz="3200" b="1"/>
          </a:p>
        </p:txBody>
      </p:sp>
      <p:sp>
        <p:nvSpPr>
          <p:cNvPr id="293" name="Google Shape;293;g1298eb8b9dc_1_16"/>
          <p:cNvSpPr txBox="1"/>
          <p:nvPr/>
        </p:nvSpPr>
        <p:spPr>
          <a:xfrm>
            <a:off x="872375" y="2418350"/>
            <a:ext cx="2342700" cy="19539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Green mobility data models for smart ecosystems.</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Translation of Hoppinpoints standard.</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GreenMov + Digital Flanders</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Open Standards for Linked Organisations (OSLO).</a:t>
            </a:r>
            <a:endParaRPr sz="1000">
              <a:latin typeface="Proxima Nova"/>
              <a:ea typeface="Proxima Nova"/>
              <a:cs typeface="Proxima Nova"/>
              <a:sym typeface="Proxima Nova"/>
            </a:endParaRPr>
          </a:p>
          <a:p>
            <a:pPr marL="799199" lvl="1" indent="-175099" algn="l" rtl="0">
              <a:spcBef>
                <a:spcPts val="0"/>
              </a:spcBef>
              <a:spcAft>
                <a:spcPts val="0"/>
              </a:spcAft>
              <a:buSzPts val="1000"/>
              <a:buFont typeface="Proxima Nova"/>
              <a:buChar char="○"/>
            </a:pPr>
            <a:r>
              <a:rPr lang="en-GB" sz="1000">
                <a:latin typeface="Proxima Nova"/>
                <a:ea typeface="Proxima Nova"/>
                <a:cs typeface="Proxima Nova"/>
                <a:sym typeface="Proxima Nova"/>
              </a:rPr>
              <a:t>Semantic and Technical interoperability</a:t>
            </a:r>
            <a:endParaRPr sz="1000">
              <a:latin typeface="Proxima Nova"/>
              <a:ea typeface="Proxima Nova"/>
              <a:cs typeface="Proxima Nova"/>
              <a:sym typeface="Proxima Nova"/>
            </a:endParaRPr>
          </a:p>
          <a:p>
            <a:pPr marL="799199" lvl="1" indent="-175099" algn="l" rtl="0">
              <a:spcBef>
                <a:spcPts val="0"/>
              </a:spcBef>
              <a:spcAft>
                <a:spcPts val="0"/>
              </a:spcAft>
              <a:buSzPts val="1000"/>
              <a:buFont typeface="Proxima Nova"/>
              <a:buChar char="○"/>
            </a:pPr>
            <a:r>
              <a:rPr lang="en-GB" sz="1000">
                <a:latin typeface="Proxima Nova"/>
                <a:ea typeface="Proxima Nova"/>
                <a:cs typeface="Proxima Nova"/>
                <a:sym typeface="Proxima Nova"/>
              </a:rPr>
              <a:t>Exchange and reuse of data</a:t>
            </a:r>
            <a:endParaRPr sz="1000">
              <a:latin typeface="Proxima Nova"/>
              <a:ea typeface="Proxima Nova"/>
              <a:cs typeface="Proxima Nova"/>
              <a:sym typeface="Proxima Nova"/>
            </a:endParaRPr>
          </a:p>
        </p:txBody>
      </p:sp>
      <p:sp>
        <p:nvSpPr>
          <p:cNvPr id="294" name="Google Shape;294;g1298eb8b9dc_1_16"/>
          <p:cNvSpPr txBox="1"/>
          <p:nvPr/>
        </p:nvSpPr>
        <p:spPr>
          <a:xfrm>
            <a:off x="872375" y="1952150"/>
            <a:ext cx="2342700" cy="466200"/>
          </a:xfrm>
          <a:prstGeom prst="rect">
            <a:avLst/>
          </a:prstGeom>
          <a:solidFill>
            <a:srgbClr val="9B9B9B"/>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solidFill>
                  <a:schemeClr val="lt1"/>
                </a:solidFill>
                <a:latin typeface="Proxima Nova"/>
                <a:ea typeface="Proxima Nova"/>
                <a:cs typeface="Proxima Nova"/>
                <a:sym typeface="Proxima Nova"/>
              </a:rPr>
              <a:t>Introduction to the project and OSLO </a:t>
            </a:r>
            <a:endParaRPr sz="1100" b="1">
              <a:solidFill>
                <a:schemeClr val="lt1"/>
              </a:solidFill>
              <a:latin typeface="Proxima Nova"/>
              <a:ea typeface="Proxima Nova"/>
              <a:cs typeface="Proxima Nova"/>
              <a:sym typeface="Proxima Nova"/>
            </a:endParaRPr>
          </a:p>
        </p:txBody>
      </p:sp>
      <p:sp>
        <p:nvSpPr>
          <p:cNvPr id="295" name="Google Shape;295;g1298eb8b9dc_1_16"/>
          <p:cNvSpPr txBox="1"/>
          <p:nvPr/>
        </p:nvSpPr>
        <p:spPr>
          <a:xfrm>
            <a:off x="3559500" y="2418350"/>
            <a:ext cx="2335800" cy="1953900"/>
          </a:xfrm>
          <a:prstGeom prst="rect">
            <a:avLst/>
          </a:prstGeom>
          <a:solidFill>
            <a:srgbClr val="CCCCCC"/>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GB" sz="1000">
                <a:latin typeface="Proxima Nova"/>
                <a:ea typeface="Proxima Nova"/>
                <a:cs typeface="Proxima Nova"/>
                <a:sym typeface="Proxima Nova"/>
              </a:rPr>
              <a:t>A type of Passenger Transport Hub, a node of different transport options adjusted to each other enabling users to change transport means smoothly.</a:t>
            </a:r>
            <a:endParaRPr sz="1000">
              <a:latin typeface="Proxima Nova"/>
              <a:ea typeface="Proxima Nova"/>
              <a:cs typeface="Proxima Nova"/>
              <a:sym typeface="Proxima Nova"/>
            </a:endParaRPr>
          </a:p>
          <a:p>
            <a:pPr marL="457200" lvl="0" indent="0" algn="l" rtl="0">
              <a:spcBef>
                <a:spcPts val="0"/>
              </a:spcBef>
              <a:spcAft>
                <a:spcPts val="0"/>
              </a:spcAft>
              <a:buNone/>
            </a:pPr>
            <a:endParaRPr sz="1000">
              <a:latin typeface="Proxima Nova"/>
              <a:ea typeface="Proxima Nova"/>
              <a:cs typeface="Proxima Nova"/>
              <a:sym typeface="Proxima Nova"/>
            </a:endParaRPr>
          </a:p>
          <a:p>
            <a:pPr marL="457200" lvl="0" indent="-292100" algn="l" rtl="0">
              <a:spcBef>
                <a:spcPts val="0"/>
              </a:spcBef>
              <a:spcAft>
                <a:spcPts val="0"/>
              </a:spcAft>
              <a:buSzPts val="1000"/>
              <a:buChar char="●"/>
            </a:pPr>
            <a:r>
              <a:rPr lang="en-GB" sz="1000">
                <a:latin typeface="Proxima Nova"/>
                <a:ea typeface="Proxima Nova"/>
                <a:cs typeface="Proxima Nova"/>
                <a:sym typeface="Proxima Nova"/>
              </a:rPr>
              <a:t>Model from which the Passenger Transport Hubs model is derived.</a:t>
            </a:r>
            <a:endParaRPr sz="1000">
              <a:latin typeface="Proxima Nova"/>
              <a:ea typeface="Proxima Nova"/>
              <a:cs typeface="Proxima Nova"/>
              <a:sym typeface="Proxima Nova"/>
            </a:endParaRPr>
          </a:p>
        </p:txBody>
      </p:sp>
      <p:sp>
        <p:nvSpPr>
          <p:cNvPr id="296" name="Google Shape;296;g1298eb8b9dc_1_16"/>
          <p:cNvSpPr txBox="1"/>
          <p:nvPr/>
        </p:nvSpPr>
        <p:spPr>
          <a:xfrm>
            <a:off x="3563554" y="1952150"/>
            <a:ext cx="2335800" cy="466200"/>
          </a:xfrm>
          <a:prstGeom prst="rect">
            <a:avLst/>
          </a:prstGeom>
          <a:solidFill>
            <a:srgbClr val="9E9E9E"/>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solidFill>
                  <a:schemeClr val="lt1"/>
                </a:solidFill>
                <a:latin typeface="Proxima Nova"/>
                <a:ea typeface="Proxima Nova"/>
                <a:cs typeface="Proxima Nova"/>
                <a:sym typeface="Proxima Nova"/>
              </a:rPr>
              <a:t>Hoppinpoints</a:t>
            </a:r>
            <a:endParaRPr sz="1100" b="1">
              <a:solidFill>
                <a:schemeClr val="lt1"/>
              </a:solidFill>
              <a:latin typeface="Proxima Nova"/>
              <a:ea typeface="Proxima Nova"/>
              <a:cs typeface="Proxima Nova"/>
              <a:sym typeface="Proxima Nova"/>
            </a:endParaRPr>
          </a:p>
        </p:txBody>
      </p:sp>
      <p:sp>
        <p:nvSpPr>
          <p:cNvPr id="297" name="Google Shape;297;g1298eb8b9dc_1_16"/>
          <p:cNvSpPr txBox="1"/>
          <p:nvPr/>
        </p:nvSpPr>
        <p:spPr>
          <a:xfrm>
            <a:off x="6246625" y="2418350"/>
            <a:ext cx="2340000" cy="1953900"/>
          </a:xfrm>
          <a:prstGeom prst="rect">
            <a:avLst/>
          </a:prstGeom>
          <a:solidFill>
            <a:srgbClr val="CCCCCC"/>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Reuse of Flemish standard ‘Hoppinpoints’ to build a European standard.</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Presentation of the first draft of the model.</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Brainstorm about use cases and concepts using post-its in MURAL.</a:t>
            </a:r>
            <a:endParaRPr sz="1000">
              <a:latin typeface="Proxima Nova"/>
              <a:ea typeface="Proxima Nova"/>
              <a:cs typeface="Proxima Nova"/>
              <a:sym typeface="Proxima Nova"/>
            </a:endParaRPr>
          </a:p>
        </p:txBody>
      </p:sp>
      <p:sp>
        <p:nvSpPr>
          <p:cNvPr id="298" name="Google Shape;298;g1298eb8b9dc_1_16"/>
          <p:cNvSpPr txBox="1"/>
          <p:nvPr/>
        </p:nvSpPr>
        <p:spPr>
          <a:xfrm>
            <a:off x="6246625" y="1952150"/>
            <a:ext cx="2340000" cy="466200"/>
          </a:xfrm>
          <a:prstGeom prst="rect">
            <a:avLst/>
          </a:prstGeom>
          <a:solidFill>
            <a:srgbClr val="9E9E9E"/>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solidFill>
                  <a:schemeClr val="lt1"/>
                </a:solidFill>
                <a:latin typeface="Proxima Nova"/>
                <a:ea typeface="Proxima Nova"/>
                <a:cs typeface="Proxima Nova"/>
                <a:sym typeface="Proxima Nova"/>
              </a:rPr>
              <a:t>Passenger Transport Hubs Model</a:t>
            </a:r>
            <a:endParaRPr sz="1100" b="1">
              <a:solidFill>
                <a:schemeClr val="lt1"/>
              </a:solidFill>
              <a:latin typeface="Proxima Nova"/>
              <a:ea typeface="Proxima Nova"/>
              <a:cs typeface="Proxima Nova"/>
              <a:sym typeface="Proxima Nova"/>
            </a:endParaRPr>
          </a:p>
        </p:txBody>
      </p:sp>
      <p:pic>
        <p:nvPicPr>
          <p:cNvPr id="299" name="Google Shape;299;g1298eb8b9dc_1_16"/>
          <p:cNvPicPr preferRelativeResize="0"/>
          <p:nvPr/>
        </p:nvPicPr>
        <p:blipFill rotWithShape="1">
          <a:blip r:embed="rId3">
            <a:alphaModFix/>
          </a:blip>
          <a:srcRect/>
          <a:stretch/>
        </p:blipFill>
        <p:spPr>
          <a:xfrm>
            <a:off x="1719725" y="1126265"/>
            <a:ext cx="648000" cy="648000"/>
          </a:xfrm>
          <a:prstGeom prst="rect">
            <a:avLst/>
          </a:prstGeom>
          <a:noFill/>
          <a:ln>
            <a:noFill/>
          </a:ln>
        </p:spPr>
      </p:pic>
      <p:pic>
        <p:nvPicPr>
          <p:cNvPr id="300" name="Google Shape;300;g1298eb8b9dc_1_16"/>
          <p:cNvPicPr preferRelativeResize="0"/>
          <p:nvPr/>
        </p:nvPicPr>
        <p:blipFill rotWithShape="1">
          <a:blip r:embed="rId4">
            <a:alphaModFix/>
          </a:blip>
          <a:srcRect/>
          <a:stretch/>
        </p:blipFill>
        <p:spPr>
          <a:xfrm>
            <a:off x="7028850" y="1126265"/>
            <a:ext cx="648000" cy="648000"/>
          </a:xfrm>
          <a:prstGeom prst="rect">
            <a:avLst/>
          </a:prstGeom>
          <a:noFill/>
          <a:ln>
            <a:noFill/>
          </a:ln>
        </p:spPr>
      </p:pic>
      <p:pic>
        <p:nvPicPr>
          <p:cNvPr id="301" name="Google Shape;301;g1298eb8b9dc_1_16"/>
          <p:cNvPicPr preferRelativeResize="0"/>
          <p:nvPr/>
        </p:nvPicPr>
        <p:blipFill rotWithShape="1">
          <a:blip r:embed="rId3">
            <a:alphaModFix/>
          </a:blip>
          <a:srcRect/>
          <a:stretch/>
        </p:blipFill>
        <p:spPr>
          <a:xfrm>
            <a:off x="4407450" y="1126265"/>
            <a:ext cx="648000" cy="64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12bcac2bf53_0_69"/>
          <p:cNvSpPr/>
          <p:nvPr/>
        </p:nvSpPr>
        <p:spPr>
          <a:xfrm>
            <a:off x="648459" y="1423940"/>
            <a:ext cx="8073600" cy="600000"/>
          </a:xfrm>
          <a:prstGeom prst="rect">
            <a:avLst/>
          </a:prstGeom>
          <a:solidFill>
            <a:srgbClr val="FFFCC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307" name="Google Shape;307;g12bcac2bf53_0_69"/>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Scope </a:t>
            </a:r>
            <a:r>
              <a:rPr lang="en-GB" sz="3200" b="1"/>
              <a:t>of this </a:t>
            </a:r>
            <a:r>
              <a:rPr lang="en-GB" sz="3200" b="1" i="0" u="none" strike="noStrike" cap="none">
                <a:solidFill>
                  <a:srgbClr val="000000"/>
                </a:solidFill>
                <a:latin typeface="Arial"/>
                <a:ea typeface="Arial"/>
                <a:cs typeface="Arial"/>
                <a:sym typeface="Arial"/>
              </a:rPr>
              <a:t>project</a:t>
            </a:r>
            <a:endParaRPr sz="3200" b="1" i="0" u="none" strike="noStrike" cap="none">
              <a:solidFill>
                <a:srgbClr val="000000"/>
              </a:solidFill>
              <a:latin typeface="Arial"/>
              <a:ea typeface="Arial"/>
              <a:cs typeface="Arial"/>
              <a:sym typeface="Arial"/>
            </a:endParaRPr>
          </a:p>
        </p:txBody>
      </p:sp>
      <p:sp>
        <p:nvSpPr>
          <p:cNvPr id="308" name="Google Shape;308;g12bcac2bf53_0_69"/>
          <p:cNvSpPr/>
          <p:nvPr/>
        </p:nvSpPr>
        <p:spPr>
          <a:xfrm>
            <a:off x="648459" y="945378"/>
            <a:ext cx="8073600" cy="4896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b="1">
              <a:solidFill>
                <a:schemeClr val="dk1"/>
              </a:solidFill>
            </a:endParaRPr>
          </a:p>
          <a:p>
            <a:pPr marL="0" marR="0" lvl="0" indent="0" algn="l" rtl="0">
              <a:lnSpc>
                <a:spcPct val="100000"/>
              </a:lnSpc>
              <a:spcBef>
                <a:spcPts val="0"/>
              </a:spcBef>
              <a:spcAft>
                <a:spcPts val="0"/>
              </a:spcAft>
              <a:buNone/>
            </a:pPr>
            <a:endParaRPr b="1">
              <a:solidFill>
                <a:schemeClr val="dk1"/>
              </a:solidFill>
            </a:endParaRPr>
          </a:p>
          <a:p>
            <a:pPr marL="0" marR="0" lvl="0" indent="0" algn="l" rtl="0">
              <a:lnSpc>
                <a:spcPct val="100000"/>
              </a:lnSpc>
              <a:spcBef>
                <a:spcPts val="0"/>
              </a:spcBef>
              <a:spcAft>
                <a:spcPts val="0"/>
              </a:spcAft>
              <a:buNone/>
            </a:pPr>
            <a:r>
              <a:rPr lang="en-GB" b="1">
                <a:solidFill>
                  <a:schemeClr val="dk1"/>
                </a:solidFill>
              </a:rPr>
              <a:t>Develop a semantic framework for mapping Passenger Transport Hubs and sharing data.</a:t>
            </a:r>
            <a:endParaRPr b="1">
              <a:solidFill>
                <a:schemeClr val="dk1"/>
              </a:solidFill>
            </a:endParaRPr>
          </a:p>
          <a:p>
            <a:pPr marL="0" marR="0" lvl="0" indent="0" algn="l" rtl="0">
              <a:lnSpc>
                <a:spcPct val="100000"/>
              </a:lnSpc>
              <a:spcBef>
                <a:spcPts val="0"/>
              </a:spcBef>
              <a:spcAft>
                <a:spcPts val="0"/>
              </a:spcAft>
              <a:buNone/>
            </a:pPr>
            <a:endParaRPr b="1">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b="1">
              <a:solidFill>
                <a:schemeClr val="dk1"/>
              </a:solidFill>
            </a:endParaRPr>
          </a:p>
        </p:txBody>
      </p:sp>
      <p:sp>
        <p:nvSpPr>
          <p:cNvPr id="309" name="Google Shape;309;g12bcac2bf53_0_69"/>
          <p:cNvSpPr/>
          <p:nvPr/>
        </p:nvSpPr>
        <p:spPr>
          <a:xfrm>
            <a:off x="648459" y="1567301"/>
            <a:ext cx="80736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i="1">
                <a:solidFill>
                  <a:schemeClr val="dk1"/>
                </a:solidFill>
              </a:rPr>
              <a:t>Develop a sustainable application profile and vocabulary for Passenger Transport Hubs.</a:t>
            </a:r>
            <a:endParaRPr i="1">
              <a:solidFill>
                <a:schemeClr val="dk1"/>
              </a:solidFill>
            </a:endParaRPr>
          </a:p>
          <a:p>
            <a:pPr marL="0" marR="0" lvl="0" indent="0" algn="ctr" rtl="0">
              <a:lnSpc>
                <a:spcPct val="100000"/>
              </a:lnSpc>
              <a:spcBef>
                <a:spcPts val="0"/>
              </a:spcBef>
              <a:spcAft>
                <a:spcPts val="0"/>
              </a:spcAft>
              <a:buNone/>
            </a:pPr>
            <a:endParaRPr i="1">
              <a:solidFill>
                <a:schemeClr val="dk1"/>
              </a:solidFill>
            </a:endParaRPr>
          </a:p>
          <a:p>
            <a:pPr marL="0" marR="0" lvl="0" indent="0" algn="ctr" rtl="0">
              <a:lnSpc>
                <a:spcPct val="100000"/>
              </a:lnSpc>
              <a:spcBef>
                <a:spcPts val="0"/>
              </a:spcBef>
              <a:spcAft>
                <a:spcPts val="0"/>
              </a:spcAft>
              <a:buClr>
                <a:srgbClr val="000000"/>
              </a:buClr>
              <a:buSzPts val="1400"/>
              <a:buFont typeface="Arial"/>
              <a:buNone/>
            </a:pPr>
            <a:endParaRPr i="1">
              <a:solidFill>
                <a:schemeClr val="dk1"/>
              </a:solidFill>
            </a:endParaRPr>
          </a:p>
        </p:txBody>
      </p:sp>
      <p:sp>
        <p:nvSpPr>
          <p:cNvPr id="310" name="Google Shape;310;g12bcac2bf53_0_69"/>
          <p:cNvSpPr txBox="1">
            <a:spLocks noGrp="1"/>
          </p:cNvSpPr>
          <p:nvPr>
            <p:ph type="body" idx="4294967295"/>
          </p:nvPr>
        </p:nvSpPr>
        <p:spPr>
          <a:xfrm>
            <a:off x="648450" y="2243025"/>
            <a:ext cx="8038500" cy="2448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GB" sz="1400">
                <a:solidFill>
                  <a:srgbClr val="000000"/>
                </a:solidFill>
                <a:latin typeface="Arial"/>
                <a:ea typeface="Arial"/>
                <a:cs typeface="Arial"/>
                <a:sym typeface="Arial"/>
              </a:rPr>
              <a:t>We follow the OSLO methodology, which means:</a:t>
            </a:r>
            <a:endParaRPr sz="1400">
              <a:solidFill>
                <a:srgbClr val="000000"/>
              </a:solidFill>
              <a:latin typeface="Arial"/>
              <a:ea typeface="Arial"/>
              <a:cs typeface="Arial"/>
              <a:sym typeface="Arial"/>
            </a:endParaRPr>
          </a:p>
          <a:p>
            <a:pPr marL="457200" lvl="0" indent="-355600" algn="l" rtl="0">
              <a:lnSpc>
                <a:spcPct val="90000"/>
              </a:lnSpc>
              <a:spcBef>
                <a:spcPts val="0"/>
              </a:spcBef>
              <a:spcAft>
                <a:spcPts val="0"/>
              </a:spcAft>
              <a:buClr>
                <a:srgbClr val="000000"/>
              </a:buClr>
              <a:buSzPts val="2000"/>
              <a:buFont typeface="Arial"/>
              <a:buChar char="•"/>
            </a:pPr>
            <a:r>
              <a:rPr lang="en-GB" sz="1400">
                <a:solidFill>
                  <a:srgbClr val="000000"/>
                </a:solidFill>
                <a:latin typeface="Arial"/>
                <a:ea typeface="Arial"/>
                <a:cs typeface="Arial"/>
                <a:sym typeface="Arial"/>
              </a:rPr>
              <a:t>We start from use cases</a:t>
            </a:r>
            <a:endParaRPr sz="1400">
              <a:solidFill>
                <a:srgbClr val="000000"/>
              </a:solidFill>
              <a:latin typeface="Arial"/>
              <a:ea typeface="Arial"/>
              <a:cs typeface="Arial"/>
              <a:sym typeface="Arial"/>
            </a:endParaRPr>
          </a:p>
          <a:p>
            <a:pPr marL="457200" lvl="0" indent="-355600" algn="l" rtl="0">
              <a:lnSpc>
                <a:spcPct val="90000"/>
              </a:lnSpc>
              <a:spcBef>
                <a:spcPts val="0"/>
              </a:spcBef>
              <a:spcAft>
                <a:spcPts val="0"/>
              </a:spcAft>
              <a:buClr>
                <a:srgbClr val="000000"/>
              </a:buClr>
              <a:buSzPts val="2000"/>
              <a:buFont typeface="Arial"/>
              <a:buChar char="•"/>
            </a:pPr>
            <a:r>
              <a:rPr lang="en-GB" sz="1400">
                <a:solidFill>
                  <a:srgbClr val="000000"/>
                </a:solidFill>
                <a:latin typeface="Arial"/>
                <a:ea typeface="Arial"/>
                <a:cs typeface="Arial"/>
                <a:sym typeface="Arial"/>
              </a:rPr>
              <a:t>We align as much as possible with existing standards</a:t>
            </a:r>
            <a:endParaRPr sz="1400">
              <a:solidFill>
                <a:srgbClr val="000000"/>
              </a:solidFill>
              <a:latin typeface="Arial"/>
              <a:ea typeface="Arial"/>
              <a:cs typeface="Arial"/>
              <a:sym typeface="Arial"/>
            </a:endParaRPr>
          </a:p>
          <a:p>
            <a:pPr marL="457200" lvl="0" indent="-355600" algn="l" rtl="0">
              <a:lnSpc>
                <a:spcPct val="90000"/>
              </a:lnSpc>
              <a:spcBef>
                <a:spcPts val="0"/>
              </a:spcBef>
              <a:spcAft>
                <a:spcPts val="0"/>
              </a:spcAft>
              <a:buClr>
                <a:srgbClr val="000000"/>
              </a:buClr>
              <a:buSzPts val="2000"/>
              <a:buFont typeface="Arial"/>
              <a:buChar char="•"/>
            </a:pPr>
            <a:r>
              <a:rPr lang="en-GB" sz="1400">
                <a:solidFill>
                  <a:srgbClr val="000000"/>
                </a:solidFill>
                <a:latin typeface="Arial"/>
                <a:ea typeface="Arial"/>
                <a:cs typeface="Arial"/>
                <a:sym typeface="Arial"/>
              </a:rPr>
              <a:t>We define cases ourselves where necessary</a:t>
            </a:r>
            <a:endParaRPr sz="1400">
              <a:solidFill>
                <a:srgbClr val="000000"/>
              </a:solidFill>
              <a:latin typeface="Arial"/>
              <a:ea typeface="Arial"/>
              <a:cs typeface="Arial"/>
              <a:sym typeface="Arial"/>
            </a:endParaRPr>
          </a:p>
          <a:p>
            <a:pPr marL="0" lvl="0" indent="0" algn="l" rtl="0">
              <a:lnSpc>
                <a:spcPct val="90000"/>
              </a:lnSpc>
              <a:spcBef>
                <a:spcPts val="0"/>
              </a:spcBef>
              <a:spcAft>
                <a:spcPts val="0"/>
              </a:spcAft>
              <a:buNone/>
            </a:pPr>
            <a:endParaRPr sz="14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2bcac2bf53_0_82"/>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Use </a:t>
            </a:r>
            <a:r>
              <a:rPr lang="en-GB" sz="3200" b="1"/>
              <a:t>c</a:t>
            </a:r>
            <a:r>
              <a:rPr lang="en-GB" sz="3200" b="1" i="0" u="none" strike="noStrike" cap="none">
                <a:solidFill>
                  <a:srgbClr val="000000"/>
                </a:solidFill>
                <a:latin typeface="Arial"/>
                <a:ea typeface="Arial"/>
                <a:cs typeface="Arial"/>
                <a:sym typeface="Arial"/>
              </a:rPr>
              <a:t>ases </a:t>
            </a:r>
            <a:r>
              <a:rPr lang="en-GB" sz="3200" b="1"/>
              <a:t>business workshop</a:t>
            </a:r>
            <a:endParaRPr sz="3200" b="1" i="0" u="none" strike="noStrike" cap="none">
              <a:solidFill>
                <a:srgbClr val="000000"/>
              </a:solidFill>
              <a:latin typeface="Arial"/>
              <a:ea typeface="Arial"/>
              <a:cs typeface="Arial"/>
              <a:sym typeface="Arial"/>
            </a:endParaRPr>
          </a:p>
        </p:txBody>
      </p:sp>
      <p:sp>
        <p:nvSpPr>
          <p:cNvPr id="316" name="Google Shape;316;g12bcac2bf53_0_82"/>
          <p:cNvSpPr txBox="1"/>
          <p:nvPr/>
        </p:nvSpPr>
        <p:spPr>
          <a:xfrm>
            <a:off x="523100" y="1047175"/>
            <a:ext cx="1752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b="1">
                <a:latin typeface="Proxima Nova"/>
                <a:ea typeface="Proxima Nova"/>
                <a:cs typeface="Proxima Nova"/>
                <a:sym typeface="Proxima Nova"/>
              </a:rPr>
              <a:t>Infrastructure</a:t>
            </a:r>
            <a:endParaRPr sz="1400" b="1" i="0" u="none" strike="noStrike" cap="none">
              <a:solidFill>
                <a:srgbClr val="000000"/>
              </a:solidFill>
              <a:latin typeface="Proxima Nova"/>
              <a:ea typeface="Proxima Nova"/>
              <a:cs typeface="Proxima Nova"/>
              <a:sym typeface="Proxima Nova"/>
            </a:endParaRPr>
          </a:p>
        </p:txBody>
      </p:sp>
      <p:sp>
        <p:nvSpPr>
          <p:cNvPr id="317" name="Google Shape;317;g12bcac2bf53_0_82"/>
          <p:cNvSpPr txBox="1"/>
          <p:nvPr/>
        </p:nvSpPr>
        <p:spPr>
          <a:xfrm>
            <a:off x="4492550" y="939475"/>
            <a:ext cx="17457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b="1">
                <a:latin typeface="Proxima Nova"/>
                <a:ea typeface="Proxima Nova"/>
                <a:cs typeface="Proxima Nova"/>
                <a:sym typeface="Proxima Nova"/>
              </a:rPr>
              <a:t>Real-time information</a:t>
            </a:r>
            <a:endParaRPr sz="1400" b="1" i="0" u="none" strike="noStrike" cap="none">
              <a:solidFill>
                <a:srgbClr val="000000"/>
              </a:solidFill>
              <a:latin typeface="Proxima Nova"/>
              <a:ea typeface="Proxima Nova"/>
              <a:cs typeface="Proxima Nova"/>
              <a:sym typeface="Proxima Nova"/>
            </a:endParaRPr>
          </a:p>
        </p:txBody>
      </p:sp>
      <p:sp>
        <p:nvSpPr>
          <p:cNvPr id="318" name="Google Shape;318;g12bcac2bf53_0_82"/>
          <p:cNvSpPr txBox="1"/>
          <p:nvPr/>
        </p:nvSpPr>
        <p:spPr>
          <a:xfrm>
            <a:off x="6625800" y="1047175"/>
            <a:ext cx="1450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b="1">
                <a:latin typeface="Proxima Nova"/>
                <a:ea typeface="Proxima Nova"/>
                <a:cs typeface="Proxima Nova"/>
                <a:sym typeface="Proxima Nova"/>
              </a:rPr>
              <a:t>Accessibility</a:t>
            </a:r>
            <a:endParaRPr sz="1400" b="1" i="0" u="none" strike="noStrike" cap="none">
              <a:solidFill>
                <a:srgbClr val="000000"/>
              </a:solidFill>
              <a:latin typeface="Proxima Nova"/>
              <a:ea typeface="Proxima Nova"/>
              <a:cs typeface="Proxima Nova"/>
              <a:sym typeface="Proxima Nova"/>
            </a:endParaRPr>
          </a:p>
        </p:txBody>
      </p:sp>
      <p:pic>
        <p:nvPicPr>
          <p:cNvPr id="319" name="Google Shape;319;g12bcac2bf53_0_82"/>
          <p:cNvPicPr preferRelativeResize="0"/>
          <p:nvPr/>
        </p:nvPicPr>
        <p:blipFill>
          <a:blip r:embed="rId3">
            <a:alphaModFix/>
          </a:blip>
          <a:stretch>
            <a:fillRect/>
          </a:stretch>
        </p:blipFill>
        <p:spPr>
          <a:xfrm>
            <a:off x="513575" y="1521100"/>
            <a:ext cx="1771650" cy="1762125"/>
          </a:xfrm>
          <a:prstGeom prst="rect">
            <a:avLst/>
          </a:prstGeom>
          <a:noFill/>
          <a:ln>
            <a:noFill/>
          </a:ln>
        </p:spPr>
      </p:pic>
      <p:pic>
        <p:nvPicPr>
          <p:cNvPr id="320" name="Google Shape;320;g12bcac2bf53_0_82"/>
          <p:cNvPicPr preferRelativeResize="0"/>
          <p:nvPr/>
        </p:nvPicPr>
        <p:blipFill>
          <a:blip r:embed="rId4">
            <a:alphaModFix/>
          </a:blip>
          <a:stretch>
            <a:fillRect/>
          </a:stretch>
        </p:blipFill>
        <p:spPr>
          <a:xfrm>
            <a:off x="2510500" y="1536175"/>
            <a:ext cx="1771650" cy="2647950"/>
          </a:xfrm>
          <a:prstGeom prst="rect">
            <a:avLst/>
          </a:prstGeom>
          <a:noFill/>
          <a:ln>
            <a:noFill/>
          </a:ln>
        </p:spPr>
      </p:pic>
      <p:pic>
        <p:nvPicPr>
          <p:cNvPr id="321" name="Google Shape;321;g12bcac2bf53_0_82"/>
          <p:cNvPicPr preferRelativeResize="0"/>
          <p:nvPr/>
        </p:nvPicPr>
        <p:blipFill>
          <a:blip r:embed="rId5">
            <a:alphaModFix/>
          </a:blip>
          <a:stretch>
            <a:fillRect/>
          </a:stretch>
        </p:blipFill>
        <p:spPr>
          <a:xfrm>
            <a:off x="4492550" y="1536175"/>
            <a:ext cx="1771650" cy="2647950"/>
          </a:xfrm>
          <a:prstGeom prst="rect">
            <a:avLst/>
          </a:prstGeom>
          <a:noFill/>
          <a:ln>
            <a:noFill/>
          </a:ln>
        </p:spPr>
      </p:pic>
      <p:pic>
        <p:nvPicPr>
          <p:cNvPr id="322" name="Google Shape;322;g12bcac2bf53_0_82"/>
          <p:cNvPicPr preferRelativeResize="0"/>
          <p:nvPr/>
        </p:nvPicPr>
        <p:blipFill>
          <a:blip r:embed="rId6">
            <a:alphaModFix/>
          </a:blip>
          <a:stretch>
            <a:fillRect/>
          </a:stretch>
        </p:blipFill>
        <p:spPr>
          <a:xfrm>
            <a:off x="6474600" y="1536175"/>
            <a:ext cx="1752600" cy="1771650"/>
          </a:xfrm>
          <a:prstGeom prst="rect">
            <a:avLst/>
          </a:prstGeom>
          <a:noFill/>
          <a:ln>
            <a:noFill/>
          </a:ln>
        </p:spPr>
      </p:pic>
      <p:pic>
        <p:nvPicPr>
          <p:cNvPr id="323" name="Google Shape;323;g12bcac2bf53_0_82"/>
          <p:cNvPicPr preferRelativeResize="0"/>
          <p:nvPr/>
        </p:nvPicPr>
        <p:blipFill>
          <a:blip r:embed="rId7">
            <a:alphaModFix/>
          </a:blip>
          <a:stretch>
            <a:fillRect/>
          </a:stretch>
        </p:blipFill>
        <p:spPr>
          <a:xfrm>
            <a:off x="6481500" y="4044854"/>
            <a:ext cx="1745700" cy="886846"/>
          </a:xfrm>
          <a:prstGeom prst="rect">
            <a:avLst/>
          </a:prstGeom>
          <a:noFill/>
          <a:ln>
            <a:noFill/>
          </a:ln>
        </p:spPr>
      </p:pic>
      <p:sp>
        <p:nvSpPr>
          <p:cNvPr id="324" name="Google Shape;324;g12bcac2bf53_0_82"/>
          <p:cNvSpPr txBox="1"/>
          <p:nvPr/>
        </p:nvSpPr>
        <p:spPr>
          <a:xfrm>
            <a:off x="2520025" y="1047175"/>
            <a:ext cx="1752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b="1">
                <a:latin typeface="Proxima Nova"/>
                <a:ea typeface="Proxima Nova"/>
                <a:cs typeface="Proxima Nova"/>
                <a:sym typeface="Proxima Nova"/>
              </a:rPr>
              <a:t>Availability</a:t>
            </a:r>
            <a:endParaRPr sz="1400" b="1" i="0" u="none" strike="noStrike" cap="none">
              <a:solidFill>
                <a:srgbClr val="000000"/>
              </a:solidFill>
              <a:latin typeface="Proxima Nova"/>
              <a:ea typeface="Proxima Nova"/>
              <a:cs typeface="Proxima Nova"/>
              <a:sym typeface="Proxima Nova"/>
            </a:endParaRPr>
          </a:p>
        </p:txBody>
      </p:sp>
      <p:sp>
        <p:nvSpPr>
          <p:cNvPr id="325" name="Google Shape;325;g12bcac2bf53_0_82"/>
          <p:cNvSpPr txBox="1"/>
          <p:nvPr/>
        </p:nvSpPr>
        <p:spPr>
          <a:xfrm>
            <a:off x="6629250" y="3603125"/>
            <a:ext cx="1450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b="1">
                <a:latin typeface="Proxima Nova"/>
                <a:ea typeface="Proxima Nova"/>
                <a:cs typeface="Proxima Nova"/>
                <a:sym typeface="Proxima Nova"/>
              </a:rPr>
              <a:t>Others</a:t>
            </a:r>
            <a:endParaRPr sz="14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2429</Words>
  <Application>Microsoft Office PowerPoint</Application>
  <PresentationFormat>On-screen Show (16:9)</PresentationFormat>
  <Paragraphs>415</Paragraphs>
  <Slides>49</Slides>
  <Notes>49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49</vt:i4>
      </vt:variant>
    </vt:vector>
  </HeadingPairs>
  <TitlesOfParts>
    <vt:vector size="61" baseType="lpstr">
      <vt:lpstr>Raleway Medium</vt:lpstr>
      <vt:lpstr>Proxima Nova Semibold</vt:lpstr>
      <vt:lpstr>Roboto</vt:lpstr>
      <vt:lpstr>Calibri</vt:lpstr>
      <vt:lpstr>Courier New</vt:lpstr>
      <vt:lpstr>Proxima Nova</vt:lpstr>
      <vt:lpstr>Georgia</vt:lpstr>
      <vt:lpstr>Noto Sans Symbols</vt:lpstr>
      <vt:lpstr>Arial</vt:lpstr>
      <vt:lpstr>Proxima Nova Extrabold</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Versioning - OSLO LDES</vt:lpstr>
      <vt:lpstr>LDES data-example</vt:lpstr>
      <vt:lpstr>LDES data-example</vt:lpstr>
      <vt:lpstr>LDES data-example: Evenstream, Node</vt:lpstr>
      <vt:lpstr>LDES data-example: Version</vt:lpstr>
      <vt:lpstr>LDES data-example: Processing</vt:lpstr>
      <vt:lpstr>LDES data-example: remarks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Alexis Driesen</dc:creator>
  <cp:lastModifiedBy>Alexis Driesen (BE)</cp:lastModifiedBy>
  <cp:revision>1</cp:revision>
  <dcterms:modified xsi:type="dcterms:W3CDTF">2022-05-19T09:16:21Z</dcterms:modified>
</cp:coreProperties>
</file>